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11"/>
  </p:notesMasterIdLst>
  <p:handoutMasterIdLst>
    <p:handoutMasterId r:id="rId12"/>
  </p:handoutMasterIdLst>
  <p:sldIdLst>
    <p:sldId id="1120" r:id="rId2"/>
    <p:sldId id="1145" r:id="rId3"/>
    <p:sldId id="1141" r:id="rId4"/>
    <p:sldId id="1146" r:id="rId5"/>
    <p:sldId id="1139" r:id="rId6"/>
    <p:sldId id="1142" r:id="rId7"/>
    <p:sldId id="1140" r:id="rId8"/>
    <p:sldId id="1113" r:id="rId9"/>
    <p:sldId id="1138" r:id="rId10"/>
  </p:sldIdLst>
  <p:sldSz cx="13716000" cy="10972800"/>
  <p:notesSz cx="6797675" cy="9926638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619"/>
    <a:srgbClr val="494D55"/>
    <a:srgbClr val="FFFFFF"/>
    <a:srgbClr val="3C8DBC"/>
    <a:srgbClr val="FEF7EF"/>
    <a:srgbClr val="FEF6EA"/>
    <a:srgbClr val="FD9619"/>
    <a:srgbClr val="FD960F"/>
    <a:srgbClr val="4C4D4E"/>
    <a:srgbClr val="F0A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82105" autoAdjust="0"/>
  </p:normalViewPr>
  <p:slideViewPr>
    <p:cSldViewPr snapToGrid="0" showGuides="1">
      <p:cViewPr>
        <p:scale>
          <a:sx n="75" d="100"/>
          <a:sy n="75" d="100"/>
        </p:scale>
        <p:origin x="1878" y="-144"/>
      </p:cViewPr>
      <p:guideLst>
        <p:guide orient="horz" pos="345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028" y="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D6A2-7CA8-4148-BB5F-0AF91522BD8D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E75-2769-4AB7-A302-44A800DE38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35874-D129-4156-BCAB-F6AEEDA03A88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6513" y="1239838"/>
            <a:ext cx="41846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4B9B-EEA0-44B9-8CE1-40BC231AC8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18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6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6513" y="1239838"/>
            <a:ext cx="41846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A4B9B-EEA0-44B9-8CE1-40BC231AC8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4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47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584202"/>
            <a:ext cx="11830050" cy="2120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0"/>
            <a:ext cx="11830050" cy="69621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9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84200"/>
            <a:ext cx="2957513" cy="92989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84200"/>
            <a:ext cx="8701088" cy="92989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6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S Title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05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1B03BE-8BB3-4BC2-8CC8-30C6F996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32" y="2735583"/>
            <a:ext cx="11830050" cy="456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A78BA2-9E1A-4BE5-B471-6F54B2C0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832" y="7343143"/>
            <a:ext cx="11830050" cy="2400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76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378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147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73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66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02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1520"/>
            <a:ext cx="4423767" cy="256032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579882"/>
            <a:ext cx="6943725" cy="7797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291840"/>
            <a:ext cx="4423767" cy="6098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97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3425" y="10170162"/>
            <a:ext cx="4629150" cy="584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General Algebraic Modeling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86925" y="10170162"/>
            <a:ext cx="3086100" cy="584200"/>
          </a:xfrm>
          <a:prstGeom prst="rect">
            <a:avLst/>
          </a:prstGeom>
        </p:spPr>
        <p:txBody>
          <a:bodyPr/>
          <a:lstStyle/>
          <a:p>
            <a:fld id="{1BC89977-F523-42C1-A242-19A14B795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91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78" r:id="rId12"/>
    <p:sldLayoutId id="2147483662" r:id="rId13"/>
    <p:sldLayoutId id="2147483714" r:id="rId14"/>
    <p:sldLayoutId id="2147483715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hyperlink" Target="http://www.gams.com/miro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hyperlink" Target="mailto:info@gam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hyperlink" Target="http://www.gams.com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gams.com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www.gams.com/miro" TargetMode="External"/><Relationship Id="rId10" Type="http://schemas.openxmlformats.org/officeDocument/2006/relationships/image" Target="../media/image19.png"/><Relationship Id="rId4" Type="http://schemas.openxmlformats.org/officeDocument/2006/relationships/hyperlink" Target="mailto:info@gams.com" TargetMode="Externa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D7C93-E022-46A1-8421-37A74DF68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981" y="7364976"/>
            <a:ext cx="3170880" cy="15366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FEF19BB-B7BE-4319-B766-7D6875F2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897" y="8142575"/>
            <a:ext cx="3170879" cy="1532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770" y="1125685"/>
            <a:ext cx="8338459" cy="41274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99EEE0-695C-4E83-920C-945250FD4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001" y="1463510"/>
            <a:ext cx="4421883" cy="2337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1318610" y="83102"/>
            <a:ext cx="2283412" cy="672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52FF6F-EC3C-4C77-BF6D-E67DFC1D452F}"/>
              </a:ext>
            </a:extLst>
          </p:cNvPr>
          <p:cNvGrpSpPr/>
          <p:nvPr/>
        </p:nvGrpSpPr>
        <p:grpSpPr>
          <a:xfrm>
            <a:off x="150451" y="6600632"/>
            <a:ext cx="4028507" cy="3669132"/>
            <a:chOff x="46380" y="6399864"/>
            <a:chExt cx="4028507" cy="366913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B1C52D3-AA8A-4407-B668-D8C6E484D5D3}"/>
                </a:ext>
              </a:extLst>
            </p:cNvPr>
            <p:cNvGrpSpPr/>
            <p:nvPr/>
          </p:nvGrpSpPr>
          <p:grpSpPr>
            <a:xfrm>
              <a:off x="46381" y="6399864"/>
              <a:ext cx="3953393" cy="3669132"/>
              <a:chOff x="-94047" y="3999652"/>
              <a:chExt cx="3953393" cy="366913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DA3C4-53C1-4722-8C90-DE5163B86FA8}"/>
                  </a:ext>
                </a:extLst>
              </p:cNvPr>
              <p:cNvSpPr/>
              <p:nvPr/>
            </p:nvSpPr>
            <p:spPr>
              <a:xfrm>
                <a:off x="-90354" y="5283516"/>
                <a:ext cx="3949700" cy="2385268"/>
              </a:xfrm>
              <a:prstGeom prst="rect">
                <a:avLst/>
              </a:prstGeom>
              <a:solidFill>
                <a:srgbClr val="F4F6FA"/>
              </a:solidFill>
              <a:ln>
                <a:solidFill>
                  <a:srgbClr val="C3CEE3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  <a:endParaRPr lang="en-US" altLang="en-US" sz="600" dirty="0">
                  <a:solidFill>
                    <a:srgbClr val="80008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$onExternalInput</a:t>
                </a:r>
                <a:endParaRPr lang="en-US" altLang="en-US" sz="800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Parameters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'capacity of plant </a:t>
                </a:r>
                <a:r>
                  <a:rPr lang="en-US" altLang="en-US" sz="800" dirty="0" err="1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seattle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350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                                                san-</a:t>
                </a:r>
                <a:r>
                  <a:rPr lang="en-US" altLang="en-US" sz="800" dirty="0" err="1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diego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 600 /</a:t>
                </a:r>
                <a:endParaRPr lang="en-US" altLang="en-US" sz="8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dollars/case per 1000 miles'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 /90/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$offExternalInput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$onExternalOutput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Variables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x(</a:t>
                </a:r>
                <a:r>
                  <a:rPr lang="en-US" altLang="en-US" sz="8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i,j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'shipment quantities in cases'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z     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'total transportation costs in 1000$’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Scalar   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 </a:t>
                </a:r>
                <a:r>
                  <a:rPr lang="en-US" altLang="en-US" sz="800" dirty="0">
                    <a:solidFill>
                      <a:srgbClr val="6960EC"/>
                    </a:solidFill>
                    <a:latin typeface="Consolas" panose="020B0609020204030204" pitchFamily="49" charset="0"/>
                  </a:rPr>
                  <a:t>'freight in dollars per case per thousand miles' </a:t>
                </a:r>
                <a:r>
                  <a:rPr lang="en-US" altLang="en-US" sz="800" dirty="0">
                    <a:solidFill>
                      <a:srgbClr val="006400"/>
                    </a:solidFill>
                    <a:latin typeface="Consolas" panose="020B0609020204030204" pitchFamily="49" charset="0"/>
                  </a:rPr>
                  <a:t>/ 90 /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$offExternalOutput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[…]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Solve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transport </a:t>
                </a:r>
                <a:r>
                  <a:rPr lang="en-US" altLang="en-US" sz="800" dirty="0">
                    <a:solidFill>
                      <a:srgbClr val="556B2F"/>
                    </a:solidFill>
                    <a:latin typeface="Consolas" panose="020B0609020204030204" pitchFamily="49" charset="0"/>
                  </a:rPr>
                  <a:t>using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 err="1">
                    <a:solidFill>
                      <a:srgbClr val="6A5ACD"/>
                    </a:solidFill>
                    <a:latin typeface="Consolas" panose="020B0609020204030204" pitchFamily="49" charset="0"/>
                  </a:rPr>
                  <a:t>lp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en-US" sz="800" dirty="0">
                    <a:solidFill>
                      <a:srgbClr val="A0522D"/>
                    </a:solidFill>
                    <a:latin typeface="Consolas" panose="020B0609020204030204" pitchFamily="49" charset="0"/>
                  </a:rPr>
                  <a:t>minimizing</a:t>
                </a:r>
                <a:r>
                  <a:rPr lang="en-US" altLang="en-US" sz="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z</a:t>
                </a:r>
                <a:r>
                  <a:rPr lang="en-US" altLang="en-US" sz="800" dirty="0">
                    <a:solidFill>
                      <a:srgbClr val="806517"/>
                    </a:solidFill>
                    <a:latin typeface="Consolas" panose="020B0609020204030204" pitchFamily="49" charset="0"/>
                  </a:rPr>
                  <a:t>;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500" dirty="0">
                  <a:latin typeface="Consolas" panose="020B0609020204030204" pitchFamily="49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 dirty="0">
                    <a:solidFill>
                      <a:srgbClr val="800080"/>
                    </a:solidFill>
                    <a:latin typeface="Consolas" panose="020B0609020204030204" pitchFamily="49" charset="0"/>
                  </a:rPr>
                  <a:t>$libInclude </a:t>
                </a:r>
                <a:r>
                  <a:rPr lang="en-US" altLang="en-US" sz="800" dirty="0">
                    <a:latin typeface="Consolas" panose="020B0609020204030204" pitchFamily="49" charset="0"/>
                  </a:rPr>
                  <a:t>webui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B89DAE-8AE1-46E1-92AC-CE4FEA88BE74}"/>
                  </a:ext>
                </a:extLst>
              </p:cNvPr>
              <p:cNvSpPr/>
              <p:nvPr/>
            </p:nvSpPr>
            <p:spPr>
              <a:xfrm>
                <a:off x="-94047" y="3999652"/>
                <a:ext cx="224131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rgbClr val="F39619"/>
                    </a:solidFill>
                    <a:latin typeface="Montserrat" panose="00000500000000000000" pitchFamily="2" charset="0"/>
                  </a:rPr>
                  <a:t>Annotating the GAMS model </a:t>
                </a:r>
                <a:endParaRPr lang="en-US" sz="1100" dirty="0">
                  <a:solidFill>
                    <a:srgbClr val="F39619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B4705-BE27-4F37-9709-ED244A41C9EA}"/>
                </a:ext>
              </a:extLst>
            </p:cNvPr>
            <p:cNvSpPr/>
            <p:nvPr/>
          </p:nvSpPr>
          <p:spPr>
            <a:xfrm>
              <a:off x="46380" y="6668363"/>
              <a:ext cx="402850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Flag input data with </a:t>
              </a:r>
              <a:b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 / 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$offExternalInput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Flag output data with </a:t>
              </a:r>
              <a:b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$onExternalOutput</a:t>
              </a:r>
              <a:r>
                <a:rPr lang="en-US" altLang="en-US" sz="1000" dirty="0">
                  <a:solidFill>
                    <a:srgbClr val="494D55"/>
                  </a:solidFill>
                  <a:latin typeface="Consolas" panose="020B0609020204030204" pitchFamily="49" charset="0"/>
                </a:rPr>
                <a:t> / </a:t>
              </a:r>
              <a:r>
                <a:rPr lang="en-US" altLang="en-US" sz="1000" b="1" dirty="0">
                  <a:solidFill>
                    <a:srgbClr val="800080"/>
                  </a:solidFill>
                  <a:latin typeface="Consolas" panose="020B0609020204030204" pitchFamily="49" charset="0"/>
                </a:rPr>
                <a:t>$offExternalOutput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tags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Include the file </a:t>
              </a:r>
              <a:r>
                <a:rPr lang="en-US" altLang="en-US" sz="1000" i="1" dirty="0">
                  <a:solidFill>
                    <a:srgbClr val="494D55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webui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 </a:t>
              </a:r>
              <a:r>
                <a:rPr lang="en-US" alt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(GAMS include library) at the end of the model</a:t>
              </a:r>
              <a:endParaRPr lang="en-US" altLang="en-US" sz="1000" dirty="0">
                <a:solidFill>
                  <a:srgbClr val="494D5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0" y="1391592"/>
            <a:ext cx="2451100" cy="1965568"/>
            <a:chOff x="0" y="2626892"/>
            <a:chExt cx="2451100" cy="19655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0" y="2807356"/>
              <a:ext cx="2451100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Quick &amp; automated deployment of GAMS models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Data visualization with powerful graphics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Sophisticated generation, processing, evaluation &amp; storing of scenario data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Intuitive planning without GAMS knowledge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to use &amp; comfortable working environment</a:t>
              </a: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670793"/>
            <a:ext cx="2451100" cy="731660"/>
            <a:chOff x="0" y="670793"/>
            <a:chExt cx="2451100" cy="731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4511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GAMS WebUI is a graphical user interface (GUI) for GAMS models that runs inside your browser.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BAE24248-2837-42B6-8C07-8CDA92EB57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336"/>
          <a:stretch/>
        </p:blipFill>
        <p:spPr>
          <a:xfrm>
            <a:off x="113409" y="4307565"/>
            <a:ext cx="2551144" cy="1670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4762C0-9E95-4EA1-A66F-9AA88E5B20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8701" y="1877784"/>
            <a:ext cx="1050873" cy="11394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9E64AF-D237-4466-84A8-3CD84FDC99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6984" y="1556413"/>
            <a:ext cx="4420736" cy="20713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30BF55-3148-4299-80C7-9366DA194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1062" y="2688165"/>
            <a:ext cx="4420736" cy="241015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6CC30A-43D9-4267-A65C-61B6470650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0530" y="2919400"/>
            <a:ext cx="4405460" cy="228056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A2F200-484D-410B-9C6E-4EB0D9778FA5}"/>
              </a:ext>
            </a:extLst>
          </p:cNvPr>
          <p:cNvSpPr/>
          <p:nvPr/>
        </p:nvSpPr>
        <p:spPr>
          <a:xfrm>
            <a:off x="-1" y="76784"/>
            <a:ext cx="3877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B1A6D0-5CE5-45B0-83A6-0DD87A02E03C}"/>
              </a:ext>
            </a:extLst>
          </p:cNvPr>
          <p:cNvSpPr/>
          <p:nvPr/>
        </p:nvSpPr>
        <p:spPr>
          <a:xfrm>
            <a:off x="2669719" y="598528"/>
            <a:ext cx="1050874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Customizable  Logo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5A737C-8976-4CB5-A61F-7213CF1E5FD2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194050" y="880703"/>
            <a:ext cx="146050" cy="31742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A0F3B-8022-45C6-9D3A-BC906EF08586}"/>
              </a:ext>
            </a:extLst>
          </p:cNvPr>
          <p:cNvSpPr/>
          <p:nvPr/>
        </p:nvSpPr>
        <p:spPr>
          <a:xfrm>
            <a:off x="3579548" y="777548"/>
            <a:ext cx="1002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Hide Sidebar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7B6E75-8E89-40D5-AE15-E63BCDBDBF9A}"/>
              </a:ext>
            </a:extLst>
          </p:cNvPr>
          <p:cNvCxnSpPr>
            <a:cxnSpLocks/>
            <a:stCxn id="78" idx="2"/>
            <a:endCxn id="91" idx="0"/>
          </p:cNvCxnSpPr>
          <p:nvPr/>
        </p:nvCxnSpPr>
        <p:spPr>
          <a:xfrm>
            <a:off x="4081014" y="1023769"/>
            <a:ext cx="154446" cy="17436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875671-F6A9-4B8E-A653-2ABA160EFB7F}"/>
              </a:ext>
            </a:extLst>
          </p:cNvPr>
          <p:cNvSpPr/>
          <p:nvPr/>
        </p:nvSpPr>
        <p:spPr>
          <a:xfrm>
            <a:off x="11096443" y="892060"/>
            <a:ext cx="1204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597661-CE29-4318-81B0-A61A672801EF}"/>
              </a:ext>
            </a:extLst>
          </p:cNvPr>
          <p:cNvCxnSpPr>
            <a:cxnSpLocks/>
            <a:stCxn id="81" idx="2"/>
            <a:endCxn id="96" idx="0"/>
          </p:cNvCxnSpPr>
          <p:nvPr/>
        </p:nvCxnSpPr>
        <p:spPr>
          <a:xfrm flipH="1">
            <a:off x="10776321" y="1138281"/>
            <a:ext cx="922190" cy="9244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5BD9C8-45FD-4894-934C-4BC5A26C90AF}"/>
              </a:ext>
            </a:extLst>
          </p:cNvPr>
          <p:cNvCxnSpPr>
            <a:cxnSpLocks/>
            <a:stCxn id="442" idx="1"/>
            <a:endCxn id="92" idx="2"/>
          </p:cNvCxnSpPr>
          <p:nvPr/>
        </p:nvCxnSpPr>
        <p:spPr>
          <a:xfrm flipH="1" flipV="1">
            <a:off x="10251817" y="1320881"/>
            <a:ext cx="1246754" cy="12809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0D4BE-BDC9-4C70-BE15-1D7B04FD618E}"/>
              </a:ext>
            </a:extLst>
          </p:cNvPr>
          <p:cNvSpPr/>
          <p:nvPr/>
        </p:nvSpPr>
        <p:spPr>
          <a:xfrm>
            <a:off x="10562677" y="30304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B8DD9B-CBD6-4B10-91C7-F5DD2C763ACA}"/>
              </a:ext>
            </a:extLst>
          </p:cNvPr>
          <p:cNvCxnSpPr>
            <a:cxnSpLocks/>
            <a:stCxn id="119" idx="1"/>
            <a:endCxn id="117" idx="2"/>
          </p:cNvCxnSpPr>
          <p:nvPr/>
        </p:nvCxnSpPr>
        <p:spPr>
          <a:xfrm flipH="1" flipV="1">
            <a:off x="10615840" y="3133656"/>
            <a:ext cx="476895" cy="96159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0B9A15-ECA4-4A34-AA54-7244A7FD32DC}"/>
              </a:ext>
            </a:extLst>
          </p:cNvPr>
          <p:cNvGrpSpPr/>
          <p:nvPr/>
        </p:nvGrpSpPr>
        <p:grpSpPr>
          <a:xfrm>
            <a:off x="11092735" y="3918255"/>
            <a:ext cx="2623265" cy="1374115"/>
            <a:chOff x="11092735" y="2708241"/>
            <a:chExt cx="2623265" cy="137411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1B405F-BEC8-48EF-B483-796045A76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8660" b="-1"/>
            <a:stretch/>
          </p:blipFill>
          <p:spPr>
            <a:xfrm>
              <a:off x="11092735" y="3046739"/>
              <a:ext cx="2283071" cy="1035617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4C94CD8-2FEF-4FEE-B723-388568FF8422}"/>
                </a:ext>
              </a:extLst>
            </p:cNvPr>
            <p:cNvSpPr/>
            <p:nvPr/>
          </p:nvSpPr>
          <p:spPr>
            <a:xfrm>
              <a:off x="11092735" y="2710831"/>
              <a:ext cx="1145019" cy="3488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Download temporary files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DD08C3E-EEF5-4AFE-A73B-87767226998C}"/>
                </a:ext>
              </a:extLst>
            </p:cNvPr>
            <p:cNvSpPr/>
            <p:nvPr/>
          </p:nvSpPr>
          <p:spPr>
            <a:xfrm>
              <a:off x="12344208" y="2708241"/>
              <a:ext cx="1371792" cy="764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All files of the working directory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Solution reports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GAMS Log &amp; </a:t>
              </a:r>
              <a:r>
                <a:rPr lang="en-US" sz="900" b="0" i="0" dirty="0" err="1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Lst</a:t>
              </a: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file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rgbClr val="494D55"/>
                  </a:solidFill>
                  <a:effectLst/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BA5774-CEF7-49EF-82C5-46B094FEAD7F}"/>
              </a:ext>
            </a:extLst>
          </p:cNvPr>
          <p:cNvSpPr/>
          <p:nvPr/>
        </p:nvSpPr>
        <p:spPr>
          <a:xfrm>
            <a:off x="10681307" y="303426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871C7AF-D4FD-4D51-96D5-D2A49EDCF055}"/>
              </a:ext>
            </a:extLst>
          </p:cNvPr>
          <p:cNvCxnSpPr>
            <a:cxnSpLocks/>
            <a:stCxn id="141" idx="1"/>
            <a:endCxn id="139" idx="2"/>
          </p:cNvCxnSpPr>
          <p:nvPr/>
        </p:nvCxnSpPr>
        <p:spPr>
          <a:xfrm flipH="1" flipV="1">
            <a:off x="10734470" y="3137493"/>
            <a:ext cx="363240" cy="45518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778CD3-2CB2-4994-9DFA-12CACB77C886}"/>
              </a:ext>
            </a:extLst>
          </p:cNvPr>
          <p:cNvSpPr/>
          <p:nvPr/>
        </p:nvSpPr>
        <p:spPr>
          <a:xfrm>
            <a:off x="11097710" y="3392618"/>
            <a:ext cx="1975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between graphical and raw data representation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36F56D-FC0D-4509-B451-AE0C246C48F0}"/>
              </a:ext>
            </a:extLst>
          </p:cNvPr>
          <p:cNvSpPr/>
          <p:nvPr/>
        </p:nvSpPr>
        <p:spPr>
          <a:xfrm>
            <a:off x="7735681" y="4995794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4E4069B-F1AE-4944-B1FA-37808332B879}"/>
              </a:ext>
            </a:extLst>
          </p:cNvPr>
          <p:cNvCxnSpPr>
            <a:cxnSpLocks/>
            <a:stCxn id="150" idx="0"/>
            <a:endCxn id="148" idx="2"/>
          </p:cNvCxnSpPr>
          <p:nvPr/>
        </p:nvCxnSpPr>
        <p:spPr>
          <a:xfrm flipH="1" flipV="1">
            <a:off x="7788844" y="5099020"/>
            <a:ext cx="907318" cy="1998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9D0B17E-C9EC-4236-848A-696F7A4D65F0}"/>
              </a:ext>
            </a:extLst>
          </p:cNvPr>
          <p:cNvSpPr/>
          <p:nvPr/>
        </p:nvSpPr>
        <p:spPr>
          <a:xfrm>
            <a:off x="8256150" y="5298835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Table page navigation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0D0164B-0E85-43FA-9B2A-09F3C73B2007}"/>
              </a:ext>
            </a:extLst>
          </p:cNvPr>
          <p:cNvSpPr/>
          <p:nvPr/>
        </p:nvSpPr>
        <p:spPr>
          <a:xfrm>
            <a:off x="4699385" y="452354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D25D1B3-E1DA-4850-89B2-C4AFF0E75877}"/>
              </a:ext>
            </a:extLst>
          </p:cNvPr>
          <p:cNvCxnSpPr>
            <a:cxnSpLocks/>
            <a:stCxn id="163" idx="0"/>
            <a:endCxn id="161" idx="2"/>
          </p:cNvCxnSpPr>
          <p:nvPr/>
        </p:nvCxnSpPr>
        <p:spPr>
          <a:xfrm flipH="1" flipV="1">
            <a:off x="4752548" y="4626775"/>
            <a:ext cx="642012" cy="73545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981A801-5F13-45C7-BA97-CB041A7927E2}"/>
              </a:ext>
            </a:extLst>
          </p:cNvPr>
          <p:cNvSpPr/>
          <p:nvPr/>
        </p:nvSpPr>
        <p:spPr>
          <a:xfrm>
            <a:off x="4954548" y="5362227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Dropdown menu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FD451BD-EF19-4DC2-B249-080E73627C2B}"/>
              </a:ext>
            </a:extLst>
          </p:cNvPr>
          <p:cNvSpPr/>
          <p:nvPr/>
        </p:nvSpPr>
        <p:spPr>
          <a:xfrm>
            <a:off x="4806657" y="37830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2D58023-D6E5-451B-BB4C-FF15A19724CB}"/>
              </a:ext>
            </a:extLst>
          </p:cNvPr>
          <p:cNvCxnSpPr>
            <a:cxnSpLocks/>
            <a:stCxn id="168" idx="0"/>
            <a:endCxn id="166" idx="2"/>
          </p:cNvCxnSpPr>
          <p:nvPr/>
        </p:nvCxnSpPr>
        <p:spPr>
          <a:xfrm flipH="1" flipV="1">
            <a:off x="4859820" y="3886314"/>
            <a:ext cx="1235202" cy="142590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CD1FEB4-A5BE-49CD-9C13-D5C92D4C938A}"/>
              </a:ext>
            </a:extLst>
          </p:cNvPr>
          <p:cNvSpPr/>
          <p:nvPr/>
        </p:nvSpPr>
        <p:spPr>
          <a:xfrm>
            <a:off x="5791358" y="5312217"/>
            <a:ext cx="607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Slider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24D203-DA3E-48B7-87AF-818AFFA1DE85}"/>
              </a:ext>
            </a:extLst>
          </p:cNvPr>
          <p:cNvSpPr/>
          <p:nvPr/>
        </p:nvSpPr>
        <p:spPr>
          <a:xfrm>
            <a:off x="7382844" y="312333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12C8ECE-F8AB-4ECD-BD41-957296923A32}"/>
              </a:ext>
            </a:extLst>
          </p:cNvPr>
          <p:cNvCxnSpPr>
            <a:cxnSpLocks/>
            <a:stCxn id="175" idx="0"/>
            <a:endCxn id="173" idx="2"/>
          </p:cNvCxnSpPr>
          <p:nvPr/>
        </p:nvCxnSpPr>
        <p:spPr>
          <a:xfrm flipH="1" flipV="1">
            <a:off x="7436007" y="3226559"/>
            <a:ext cx="2105870" cy="206581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A1644-B99D-417E-BFDA-FB2D856F9EC7}"/>
              </a:ext>
            </a:extLst>
          </p:cNvPr>
          <p:cNvSpPr/>
          <p:nvPr/>
        </p:nvSpPr>
        <p:spPr>
          <a:xfrm>
            <a:off x="9155033" y="5292370"/>
            <a:ext cx="773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Output 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data tabs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6CD0D6-4C78-46C0-911D-0A03282E3E85}"/>
              </a:ext>
            </a:extLst>
          </p:cNvPr>
          <p:cNvSpPr/>
          <p:nvPr/>
        </p:nvSpPr>
        <p:spPr>
          <a:xfrm>
            <a:off x="4706108" y="292446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89DC1FD-3585-4661-B134-BA139BCB4BA4}"/>
              </a:ext>
            </a:extLst>
          </p:cNvPr>
          <p:cNvCxnSpPr>
            <a:cxnSpLocks/>
            <a:stCxn id="179" idx="0"/>
            <a:endCxn id="177" idx="2"/>
          </p:cNvCxnSpPr>
          <p:nvPr/>
        </p:nvCxnSpPr>
        <p:spPr>
          <a:xfrm flipV="1">
            <a:off x="4639447" y="3027688"/>
            <a:ext cx="119824" cy="224508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9986A6-3155-4313-A033-6B0AC990210D}"/>
              </a:ext>
            </a:extLst>
          </p:cNvPr>
          <p:cNvSpPr/>
          <p:nvPr/>
        </p:nvSpPr>
        <p:spPr>
          <a:xfrm>
            <a:off x="4199435" y="5272769"/>
            <a:ext cx="880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Input data tabs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1056604-E7D2-437D-AFDB-70D56A87DD16}"/>
              </a:ext>
            </a:extLst>
          </p:cNvPr>
          <p:cNvSpPr/>
          <p:nvPr/>
        </p:nvSpPr>
        <p:spPr>
          <a:xfrm>
            <a:off x="11096443" y="1790962"/>
            <a:ext cx="14349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Save / save as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E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dit metadata (name / tag) of a scenario</a:t>
            </a:r>
            <a:b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</a:b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  <a:sym typeface="Wingdings" panose="05000000000000000000" pitchFamily="2" charset="2"/>
              </a:rPr>
              <a:t> allows file attachments to a scenario</a:t>
            </a:r>
            <a:endParaRPr lang="en-US" sz="900" b="0" i="0" dirty="0">
              <a:solidFill>
                <a:srgbClr val="494D55"/>
              </a:solidFill>
              <a:effectLst/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elete scenario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E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xport scenario data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14D295E-F5D2-49E5-94F6-3C5F168A923B}"/>
              </a:ext>
            </a:extLst>
          </p:cNvPr>
          <p:cNvSpPr/>
          <p:nvPr/>
        </p:nvSpPr>
        <p:spPr>
          <a:xfrm>
            <a:off x="4294313" y="6595023"/>
            <a:ext cx="1144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Configuration</a:t>
            </a:r>
            <a:endParaRPr lang="en-US" sz="1100" dirty="0">
              <a:solidFill>
                <a:srgbClr val="F39619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0DC0EE8-FEB1-4033-9FE5-2D4F08365D1E}"/>
              </a:ext>
            </a:extLst>
          </p:cNvPr>
          <p:cNvSpPr/>
          <p:nvPr/>
        </p:nvSpPr>
        <p:spPr>
          <a:xfrm>
            <a:off x="4294313" y="6856633"/>
            <a:ext cx="30555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WebUI configuration &amp; customization via JSON file </a:t>
            </a:r>
            <a:r>
              <a:rPr lang="en-US" sz="1000" dirty="0">
                <a:solidFill>
                  <a:srgbClr val="494D55"/>
                </a:solidFill>
                <a:latin typeface="Courier New" panose="02070309020205020404" pitchFamily="49" charset="0"/>
              </a:rPr>
              <a:t>config.json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– you can generate JSON with the configuration generator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95B6EE1-8231-49CC-B75A-E0BD4991061E}"/>
              </a:ext>
            </a:extLst>
          </p:cNvPr>
          <p:cNvSpPr/>
          <p:nvPr/>
        </p:nvSpPr>
        <p:spPr>
          <a:xfrm>
            <a:off x="7959792" y="6860995"/>
            <a:ext cx="1969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Input widgets: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Slider / slider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(Multi) dropdown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Date (range) selector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Checkbox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Text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[…]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EBCC2D5-4A6B-45C8-86C1-A79B73E2DB36}"/>
              </a:ext>
            </a:extLst>
          </p:cNvPr>
          <p:cNvGrpSpPr/>
          <p:nvPr/>
        </p:nvGrpSpPr>
        <p:grpSpPr>
          <a:xfrm>
            <a:off x="4388241" y="7963871"/>
            <a:ext cx="4227983" cy="2742676"/>
            <a:chOff x="4611046" y="7250153"/>
            <a:chExt cx="4227983" cy="2742676"/>
          </a:xfrm>
        </p:grpSpPr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B5315276-9DA9-40F7-82E3-5B895CB4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11046" y="7250153"/>
              <a:ext cx="2575246" cy="2101803"/>
            </a:xfrm>
            <a:prstGeom prst="rect">
              <a:avLst/>
            </a:prstGeom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F2986356-C64F-4751-B26E-9C4FF3344BD5}"/>
                </a:ext>
              </a:extLst>
            </p:cNvPr>
            <p:cNvSpPr/>
            <p:nvPr/>
          </p:nvSpPr>
          <p:spPr>
            <a:xfrm>
              <a:off x="4892288" y="8251243"/>
              <a:ext cx="3158152" cy="1392689"/>
            </a:xfrm>
            <a:prstGeom prst="rect">
              <a:avLst/>
            </a:prstGeom>
            <a:solidFill>
              <a:srgbClr val="F4F6FA"/>
            </a:solidFill>
            <a:ln>
              <a:solidFill>
                <a:srgbClr val="C3CEE3"/>
              </a:solidFill>
            </a:ln>
          </p:spPr>
          <p:txBody>
            <a:bodyPr wrap="square">
              <a:sp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"inputWidgets"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"f"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{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"widgetType"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"slider"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"alias"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“freight in dollars per case per thousand miles"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"label"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6699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"Select the freight"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"min"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"max"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500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"default"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90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en-US" sz="650" b="1" dirty="0">
                  <a:solidFill>
                    <a:srgbClr val="B1767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"step"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: </a:t>
              </a:r>
              <a:r>
                <a:rPr lang="en-US" altLang="en-US" sz="650" b="1" dirty="0">
                  <a:solidFill>
                    <a:srgbClr val="990055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b="1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50" b="1" dirty="0">
                  <a:solidFill>
                    <a:srgbClr val="806517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}</a:t>
              </a:r>
              <a:r>
                <a:rPr lang="en-US" altLang="en-US" sz="650" dirty="0"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B700C8EB-0499-45C3-A476-2AA8136E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91329" y="9442428"/>
              <a:ext cx="3347700" cy="550401"/>
            </a:xfrm>
            <a:prstGeom prst="rect">
              <a:avLst/>
            </a:prstGeom>
          </p:spPr>
        </p:pic>
        <p:sp>
          <p:nvSpPr>
            <p:cNvPr id="248" name="Arrow: Curved Left 247">
              <a:extLst>
                <a:ext uri="{FF2B5EF4-FFF2-40B4-BE49-F238E27FC236}">
                  <a16:creationId xmlns:a16="http://schemas.microsoft.com/office/drawing/2014/main" id="{B8C38853-22AB-4735-BEDD-8A4D18BC78E6}"/>
                </a:ext>
              </a:extLst>
            </p:cNvPr>
            <p:cNvSpPr/>
            <p:nvPr/>
          </p:nvSpPr>
          <p:spPr>
            <a:xfrm rot="18491528">
              <a:off x="6324908" y="8015155"/>
              <a:ext cx="157965" cy="410657"/>
            </a:xfrm>
            <a:prstGeom prst="curvedLeftArrow">
              <a:avLst>
                <a:gd name="adj1" fmla="val 17496"/>
                <a:gd name="adj2" fmla="val 35934"/>
                <a:gd name="adj3" fmla="val 54891"/>
              </a:avLst>
            </a:prstGeom>
            <a:gradFill rotWithShape="1">
              <a:gsLst>
                <a:gs pos="0">
                  <a:srgbClr val="F39619">
                    <a:satMod val="103000"/>
                    <a:lumMod val="102000"/>
                    <a:tint val="94000"/>
                  </a:srgbClr>
                </a:gs>
                <a:gs pos="50000">
                  <a:srgbClr val="F39619">
                    <a:satMod val="110000"/>
                    <a:lumMod val="100000"/>
                    <a:shade val="100000"/>
                  </a:srgbClr>
                </a:gs>
                <a:gs pos="100000">
                  <a:srgbClr val="F396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E5F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Arrow: Curved Left 248">
              <a:extLst>
                <a:ext uri="{FF2B5EF4-FFF2-40B4-BE49-F238E27FC236}">
                  <a16:creationId xmlns:a16="http://schemas.microsoft.com/office/drawing/2014/main" id="{8284B632-4AFC-43AD-921A-E6809A9F7254}"/>
                </a:ext>
              </a:extLst>
            </p:cNvPr>
            <p:cNvSpPr/>
            <p:nvPr/>
          </p:nvSpPr>
          <p:spPr>
            <a:xfrm rot="18491528">
              <a:off x="6455562" y="9201885"/>
              <a:ext cx="157965" cy="410657"/>
            </a:xfrm>
            <a:prstGeom prst="curvedLeftArrow">
              <a:avLst>
                <a:gd name="adj1" fmla="val 17496"/>
                <a:gd name="adj2" fmla="val 35934"/>
                <a:gd name="adj3" fmla="val 54891"/>
              </a:avLst>
            </a:prstGeom>
            <a:gradFill rotWithShape="1">
              <a:gsLst>
                <a:gs pos="0">
                  <a:srgbClr val="F39619">
                    <a:satMod val="103000"/>
                    <a:lumMod val="102000"/>
                    <a:tint val="94000"/>
                  </a:srgbClr>
                </a:gs>
                <a:gs pos="50000">
                  <a:srgbClr val="F39619">
                    <a:satMod val="110000"/>
                    <a:lumMod val="100000"/>
                    <a:shade val="100000"/>
                  </a:srgbClr>
                </a:gs>
                <a:gs pos="100000">
                  <a:srgbClr val="F396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E5F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260A7D-1D9A-462E-8A09-8CE67165DA30}"/>
              </a:ext>
            </a:extLst>
          </p:cNvPr>
          <p:cNvSpPr/>
          <p:nvPr/>
        </p:nvSpPr>
        <p:spPr>
          <a:xfrm>
            <a:off x="133514" y="6280551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94D55"/>
                </a:solidFill>
                <a:latin typeface="Montserrat" panose="00000500000000000000" pitchFamily="2" charset="0"/>
              </a:rPr>
              <a:t>How to get there</a:t>
            </a:r>
            <a:endParaRPr lang="en-US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8D5C340-65B5-4EC2-8ACD-6BA9A01D31B7}"/>
              </a:ext>
            </a:extLst>
          </p:cNvPr>
          <p:cNvCxnSpPr/>
          <p:nvPr/>
        </p:nvCxnSpPr>
        <p:spPr>
          <a:xfrm>
            <a:off x="126424" y="6250003"/>
            <a:ext cx="1346315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1F7552C-915D-4C14-AF5F-5CC530BAC91D}"/>
              </a:ext>
            </a:extLst>
          </p:cNvPr>
          <p:cNvSpPr/>
          <p:nvPr/>
        </p:nvSpPr>
        <p:spPr>
          <a:xfrm>
            <a:off x="9525351" y="6600632"/>
            <a:ext cx="1382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39619"/>
                </a:solidFill>
                <a:latin typeface="Montserrat" panose="00000500000000000000" pitchFamily="2" charset="0"/>
              </a:rPr>
              <a:t>Custom Graphics</a:t>
            </a:r>
            <a:endParaRPr lang="en-US" sz="1100" dirty="0">
              <a:solidFill>
                <a:srgbClr val="F39619"/>
              </a:solidFill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62E10FA-1E06-40DF-BD4A-FDC7E36299A0}"/>
              </a:ext>
            </a:extLst>
          </p:cNvPr>
          <p:cNvGrpSpPr/>
          <p:nvPr/>
        </p:nvGrpSpPr>
        <p:grpSpPr>
          <a:xfrm>
            <a:off x="4298845" y="7376952"/>
            <a:ext cx="2398605" cy="507832"/>
            <a:chOff x="4298845" y="7331164"/>
            <a:chExt cx="2398605" cy="50783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B38E611-D478-4680-B793-2CB8D82F04A6}"/>
                </a:ext>
              </a:extLst>
            </p:cNvPr>
            <p:cNvSpPr/>
            <p:nvPr/>
          </p:nvSpPr>
          <p:spPr>
            <a:xfrm>
              <a:off x="4298845" y="7331165"/>
              <a:ext cx="143665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General appearance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Input widgets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Graphics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A712680-86DB-4F3F-951F-04E3FFF05757}"/>
                </a:ext>
              </a:extLst>
            </p:cNvPr>
            <p:cNvSpPr/>
            <p:nvPr/>
          </p:nvSpPr>
          <p:spPr>
            <a:xfrm>
              <a:off x="5608097" y="7331164"/>
              <a:ext cx="10893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Functionality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Language</a:t>
              </a:r>
            </a:p>
            <a:p>
              <a:pPr lvl="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[…]</a:t>
              </a:r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C5ED8FC-6EDB-4134-8056-4BDB8FED6C7B}"/>
              </a:ext>
            </a:extLst>
          </p:cNvPr>
          <p:cNvSpPr/>
          <p:nvPr/>
        </p:nvSpPr>
        <p:spPr>
          <a:xfrm>
            <a:off x="7958813" y="8022120"/>
            <a:ext cx="129213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Graphics </a:t>
            </a:r>
            <a:b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</a:b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(pre-implemented):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D</a:t>
            </a: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ata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Pie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Bar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Line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Scatter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Histogram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Pivot table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CE2EE5B-6CE4-4110-8265-246A0FDCAA30}"/>
              </a:ext>
            </a:extLst>
          </p:cNvPr>
          <p:cNvSpPr/>
          <p:nvPr/>
        </p:nvSpPr>
        <p:spPr>
          <a:xfrm>
            <a:off x="9525351" y="6856633"/>
            <a:ext cx="3055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An R API provides extensive visualization options (custom renderers).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05B5601-CF80-4ADF-BCBA-8CD9C4DCE7F6}"/>
              </a:ext>
            </a:extLst>
          </p:cNvPr>
          <p:cNvSpPr txBox="1"/>
          <p:nvPr/>
        </p:nvSpPr>
        <p:spPr>
          <a:xfrm rot="591670">
            <a:off x="6052221" y="8033509"/>
            <a:ext cx="827471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Configuration</a:t>
            </a:r>
            <a:br>
              <a:rPr lang="en-US" sz="900" dirty="0"/>
            </a:br>
            <a:r>
              <a:rPr lang="en-US" sz="900" dirty="0"/>
              <a:t>Generator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5C0110A-F28F-4F54-9D02-580A5A027058}"/>
              </a:ext>
            </a:extLst>
          </p:cNvPr>
          <p:cNvSpPr txBox="1"/>
          <p:nvPr/>
        </p:nvSpPr>
        <p:spPr>
          <a:xfrm rot="614081">
            <a:off x="6445363" y="8992101"/>
            <a:ext cx="684803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rgbClr val="F3961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Generated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799DAB-9D42-4B20-A2C1-6BEA55852B73}"/>
              </a:ext>
            </a:extLst>
          </p:cNvPr>
          <p:cNvSpPr txBox="1"/>
          <p:nvPr/>
        </p:nvSpPr>
        <p:spPr>
          <a:xfrm rot="596342">
            <a:off x="7397271" y="10131894"/>
            <a:ext cx="798616" cy="369332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rgbClr val="F3961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Resulting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Input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widget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932417D-094F-4B6E-B5CA-1419C6526A4B}"/>
              </a:ext>
            </a:extLst>
          </p:cNvPr>
          <p:cNvSpPr/>
          <p:nvPr/>
        </p:nvSpPr>
        <p:spPr>
          <a:xfrm>
            <a:off x="418229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589297-4B0B-42A8-A71C-B53406B4D500}"/>
              </a:ext>
            </a:extLst>
          </p:cNvPr>
          <p:cNvSpPr/>
          <p:nvPr/>
        </p:nvSpPr>
        <p:spPr>
          <a:xfrm>
            <a:off x="3286937" y="119813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37D51B-2523-45B1-A55D-A18935E496FA}"/>
              </a:ext>
            </a:extLst>
          </p:cNvPr>
          <p:cNvSpPr/>
          <p:nvPr/>
        </p:nvSpPr>
        <p:spPr>
          <a:xfrm>
            <a:off x="4566306" y="670140"/>
            <a:ext cx="100293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Model status message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4F52C5-A8B1-4401-9788-F0EECDA448E2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4674790" y="1018953"/>
            <a:ext cx="392982" cy="5248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989AD5-1A5B-4EF7-B16C-2C72D224FE68}"/>
              </a:ext>
            </a:extLst>
          </p:cNvPr>
          <p:cNvSpPr/>
          <p:nvPr/>
        </p:nvSpPr>
        <p:spPr>
          <a:xfrm>
            <a:off x="4621627" y="154384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D57E87-912F-4EA9-AD7C-65637715CE14}"/>
              </a:ext>
            </a:extLst>
          </p:cNvPr>
          <p:cNvSpPr/>
          <p:nvPr/>
        </p:nvSpPr>
        <p:spPr>
          <a:xfrm>
            <a:off x="5380487" y="831818"/>
            <a:ext cx="68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Log file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3C1C50-D3D3-4C97-B449-54FE90550DB5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4330799" y="1078039"/>
            <a:ext cx="1392209" cy="89694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05820E-FC42-43FA-BC4C-B46BEF8D55C4}"/>
              </a:ext>
            </a:extLst>
          </p:cNvPr>
          <p:cNvSpPr/>
          <p:nvPr/>
        </p:nvSpPr>
        <p:spPr>
          <a:xfrm>
            <a:off x="4277636" y="197498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18DEAD-1745-4AB3-831D-E1EC21E6DCEB}"/>
              </a:ext>
            </a:extLst>
          </p:cNvPr>
          <p:cNvSpPr/>
          <p:nvPr/>
        </p:nvSpPr>
        <p:spPr>
          <a:xfrm>
            <a:off x="5936385" y="637782"/>
            <a:ext cx="1114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Listing (</a:t>
            </a:r>
            <a:r>
              <a:rPr lang="en-US" sz="1000" dirty="0" err="1">
                <a:solidFill>
                  <a:srgbClr val="494D55"/>
                </a:solidFill>
                <a:latin typeface="Montserrat" panose="00000500000000000000" pitchFamily="2" charset="0"/>
              </a:rPr>
              <a:t>lst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) file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9CB61C-5C16-423E-A727-BE96CFD6BB3E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 flipH="1">
            <a:off x="4556718" y="884003"/>
            <a:ext cx="1936977" cy="107307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8DD3D4-F3F1-4E6A-B5B4-69B0CF63CC03}"/>
              </a:ext>
            </a:extLst>
          </p:cNvPr>
          <p:cNvSpPr/>
          <p:nvPr/>
        </p:nvSpPr>
        <p:spPr>
          <a:xfrm>
            <a:off x="4503555" y="195708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4CD39F-C9DD-4613-9ACE-EF86ECFFC693}"/>
              </a:ext>
            </a:extLst>
          </p:cNvPr>
          <p:cNvCxnSpPr/>
          <p:nvPr/>
        </p:nvCxnSpPr>
        <p:spPr>
          <a:xfrm>
            <a:off x="4601501" y="40642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DCA0B6-E6F7-410F-97E3-5C78E72C2496}"/>
              </a:ext>
            </a:extLst>
          </p:cNvPr>
          <p:cNvSpPr/>
          <p:nvPr/>
        </p:nvSpPr>
        <p:spPr>
          <a:xfrm>
            <a:off x="5178169" y="161607"/>
            <a:ext cx="12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GAMS interaction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61B26B7-81F3-4FED-875F-867730489C2B}"/>
              </a:ext>
            </a:extLst>
          </p:cNvPr>
          <p:cNvCxnSpPr/>
          <p:nvPr/>
        </p:nvCxnSpPr>
        <p:spPr>
          <a:xfrm>
            <a:off x="7144333" y="405425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30F18A0-74C1-4D69-95A6-FC9432739B3E}"/>
              </a:ext>
            </a:extLst>
          </p:cNvPr>
          <p:cNvSpPr/>
          <p:nvPr/>
        </p:nvSpPr>
        <p:spPr>
          <a:xfrm>
            <a:off x="7662381" y="160612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Compare Scenarios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AD608F-4D4E-46CD-B57A-38FB5E5470A0}"/>
              </a:ext>
            </a:extLst>
          </p:cNvPr>
          <p:cNvSpPr/>
          <p:nvPr/>
        </p:nvSpPr>
        <p:spPr>
          <a:xfrm>
            <a:off x="8708647" y="741035"/>
            <a:ext cx="75551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Close scenario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BE633C3-0EB3-44E9-86CA-B52347CC1507}"/>
              </a:ext>
            </a:extLst>
          </p:cNvPr>
          <p:cNvCxnSpPr>
            <a:cxnSpLocks/>
            <a:stCxn id="133" idx="2"/>
            <a:endCxn id="136" idx="0"/>
          </p:cNvCxnSpPr>
          <p:nvPr/>
        </p:nvCxnSpPr>
        <p:spPr>
          <a:xfrm flipH="1">
            <a:off x="8681342" y="1089848"/>
            <a:ext cx="405061" cy="51424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A1AF9BD-7105-49F4-9EF6-A6615C0586D1}"/>
              </a:ext>
            </a:extLst>
          </p:cNvPr>
          <p:cNvSpPr/>
          <p:nvPr/>
        </p:nvSpPr>
        <p:spPr>
          <a:xfrm>
            <a:off x="8628179" y="16040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D89692-BA66-4496-B69C-7C01165B045C}"/>
              </a:ext>
            </a:extLst>
          </p:cNvPr>
          <p:cNvSpPr/>
          <p:nvPr/>
        </p:nvSpPr>
        <p:spPr>
          <a:xfrm>
            <a:off x="7149066" y="712137"/>
            <a:ext cx="139714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Download scenario data (Excel)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97D6CB-8A12-44AC-A54E-5A3DDC2FA300}"/>
              </a:ext>
            </a:extLst>
          </p:cNvPr>
          <p:cNvCxnSpPr>
            <a:cxnSpLocks/>
            <a:stCxn id="142" idx="2"/>
            <a:endCxn id="144" idx="0"/>
          </p:cNvCxnSpPr>
          <p:nvPr/>
        </p:nvCxnSpPr>
        <p:spPr>
          <a:xfrm>
            <a:off x="7847636" y="1060950"/>
            <a:ext cx="676761" cy="64962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90A260-8732-40B5-B8F0-22E7229F6E05}"/>
              </a:ext>
            </a:extLst>
          </p:cNvPr>
          <p:cNvSpPr/>
          <p:nvPr/>
        </p:nvSpPr>
        <p:spPr>
          <a:xfrm>
            <a:off x="8471234" y="171057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BD5DC2-AE8E-4AFA-99D4-5CDC0F502A38}"/>
              </a:ext>
            </a:extLst>
          </p:cNvPr>
          <p:cNvSpPr/>
          <p:nvPr/>
        </p:nvSpPr>
        <p:spPr>
          <a:xfrm>
            <a:off x="4601501" y="385393"/>
            <a:ext cx="24393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Direct access to GAMS output files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256D33-BC52-4674-8B07-3EF6CF49A3D4}"/>
              </a:ext>
            </a:extLst>
          </p:cNvPr>
          <p:cNvSpPr/>
          <p:nvPr/>
        </p:nvSpPr>
        <p:spPr>
          <a:xfrm>
            <a:off x="7093984" y="390057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Compare scenarios from the database in split screen and tab-view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832BF8-82B2-4306-9B05-63E5761FADDF}"/>
              </a:ext>
            </a:extLst>
          </p:cNvPr>
          <p:cNvCxnSpPr/>
          <p:nvPr/>
        </p:nvCxnSpPr>
        <p:spPr>
          <a:xfrm>
            <a:off x="4647554" y="5941493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C56E44-BCF8-43FE-A2EE-457EC892762C}"/>
              </a:ext>
            </a:extLst>
          </p:cNvPr>
          <p:cNvSpPr/>
          <p:nvPr/>
        </p:nvSpPr>
        <p:spPr>
          <a:xfrm>
            <a:off x="5165602" y="5696680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Input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C3DEB67-F02F-41B2-B36E-35879D4C1199}"/>
              </a:ext>
            </a:extLst>
          </p:cNvPr>
          <p:cNvSpPr/>
          <p:nvPr/>
        </p:nvSpPr>
        <p:spPr>
          <a:xfrm>
            <a:off x="4597205" y="5926125"/>
            <a:ext cx="253261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&amp; configuration of input data for the next calculations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9EFB5FC-630F-4AB8-AE9F-6224661BAE56}"/>
              </a:ext>
            </a:extLst>
          </p:cNvPr>
          <p:cNvCxnSpPr/>
          <p:nvPr/>
        </p:nvCxnSpPr>
        <p:spPr>
          <a:xfrm>
            <a:off x="7808799" y="5948580"/>
            <a:ext cx="2441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272FBA-487A-4AB6-B474-0A91F84F3FB6}"/>
              </a:ext>
            </a:extLst>
          </p:cNvPr>
          <p:cNvSpPr/>
          <p:nvPr/>
        </p:nvSpPr>
        <p:spPr>
          <a:xfrm>
            <a:off x="8326847" y="5703767"/>
            <a:ext cx="14050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E00876-D830-4E8D-B61F-A5E5570EA4E6}"/>
              </a:ext>
            </a:extLst>
          </p:cNvPr>
          <p:cNvSpPr/>
          <p:nvPr/>
        </p:nvSpPr>
        <p:spPr>
          <a:xfrm>
            <a:off x="7758450" y="5933212"/>
            <a:ext cx="2532616" cy="2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Visualization of results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F746E95-9BD3-4844-98C5-8E345A9695C0}"/>
              </a:ext>
            </a:extLst>
          </p:cNvPr>
          <p:cNvCxnSpPr>
            <a:cxnSpLocks/>
          </p:cNvCxnSpPr>
          <p:nvPr/>
        </p:nvCxnSpPr>
        <p:spPr>
          <a:xfrm>
            <a:off x="232406" y="6831896"/>
            <a:ext cx="3946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EA34E33-4BCA-4843-A7D6-381F08E0E618}"/>
              </a:ext>
            </a:extLst>
          </p:cNvPr>
          <p:cNvCxnSpPr>
            <a:cxnSpLocks/>
          </p:cNvCxnSpPr>
          <p:nvPr/>
        </p:nvCxnSpPr>
        <p:spPr>
          <a:xfrm>
            <a:off x="4379511" y="6831896"/>
            <a:ext cx="48737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0AC335A-4CF8-4912-A0E1-6C0D55165C39}"/>
              </a:ext>
            </a:extLst>
          </p:cNvPr>
          <p:cNvCxnSpPr>
            <a:cxnSpLocks/>
          </p:cNvCxnSpPr>
          <p:nvPr/>
        </p:nvCxnSpPr>
        <p:spPr>
          <a:xfrm>
            <a:off x="9585457" y="6829692"/>
            <a:ext cx="3946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9962CB-6D99-4163-8679-670191148764}"/>
              </a:ext>
            </a:extLst>
          </p:cNvPr>
          <p:cNvSpPr/>
          <p:nvPr/>
        </p:nvSpPr>
        <p:spPr>
          <a:xfrm>
            <a:off x="9963993" y="471034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13B1437-75E2-479F-BC51-CCA4640CF679}"/>
              </a:ext>
            </a:extLst>
          </p:cNvPr>
          <p:cNvCxnSpPr>
            <a:cxnSpLocks/>
            <a:stCxn id="170" idx="0"/>
            <a:endCxn id="153" idx="2"/>
          </p:cNvCxnSpPr>
          <p:nvPr/>
        </p:nvCxnSpPr>
        <p:spPr>
          <a:xfrm flipH="1" flipV="1">
            <a:off x="10017156" y="4813574"/>
            <a:ext cx="770476" cy="54843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D5BDFF-3D7D-4A08-AF96-36E6F318B091}"/>
              </a:ext>
            </a:extLst>
          </p:cNvPr>
          <p:cNvSpPr/>
          <p:nvPr/>
        </p:nvSpPr>
        <p:spPr>
          <a:xfrm>
            <a:off x="9910985" y="5362013"/>
            <a:ext cx="17532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Graphic and corresponding data in one screen or separated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A8ED08E-4169-404C-AF26-2C30B8414F80}"/>
              </a:ext>
            </a:extLst>
          </p:cNvPr>
          <p:cNvSpPr/>
          <p:nvPr/>
        </p:nvSpPr>
        <p:spPr>
          <a:xfrm>
            <a:off x="8378682" y="4711911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53CA245-72A7-49E2-A303-8B7118839F14}"/>
              </a:ext>
            </a:extLst>
          </p:cNvPr>
          <p:cNvCxnSpPr>
            <a:cxnSpLocks/>
            <a:stCxn id="170" idx="0"/>
            <a:endCxn id="171" idx="2"/>
          </p:cNvCxnSpPr>
          <p:nvPr/>
        </p:nvCxnSpPr>
        <p:spPr>
          <a:xfrm flipH="1" flipV="1">
            <a:off x="8431845" y="4815137"/>
            <a:ext cx="2355787" cy="54687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D83022-CC36-47AB-B87E-0E76E8D6C05A}"/>
              </a:ext>
            </a:extLst>
          </p:cNvPr>
          <p:cNvSpPr/>
          <p:nvPr/>
        </p:nvSpPr>
        <p:spPr>
          <a:xfrm>
            <a:off x="6823733" y="484911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8032D87-67E0-4C69-BC51-5E4C71554181}"/>
              </a:ext>
            </a:extLst>
          </p:cNvPr>
          <p:cNvCxnSpPr>
            <a:cxnSpLocks/>
            <a:stCxn id="184" idx="0"/>
            <a:endCxn id="182" idx="2"/>
          </p:cNvCxnSpPr>
          <p:nvPr/>
        </p:nvCxnSpPr>
        <p:spPr>
          <a:xfrm flipH="1" flipV="1">
            <a:off x="6876896" y="4952336"/>
            <a:ext cx="1151766" cy="5098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3A7D23B-AC02-4758-B50D-E2BCF7A6EDD6}"/>
              </a:ext>
            </a:extLst>
          </p:cNvPr>
          <p:cNvSpPr/>
          <p:nvPr/>
        </p:nvSpPr>
        <p:spPr>
          <a:xfrm>
            <a:off x="7704865" y="5462199"/>
            <a:ext cx="647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Filter results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1578691-6A0E-4EB2-826B-CFA0585AEA65}"/>
              </a:ext>
            </a:extLst>
          </p:cNvPr>
          <p:cNvSpPr/>
          <p:nvPr/>
        </p:nvSpPr>
        <p:spPr>
          <a:xfrm>
            <a:off x="3112262" y="260543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DE3B89E-83BC-4F9F-9855-DA6DCEFA9879}"/>
              </a:ext>
            </a:extLst>
          </p:cNvPr>
          <p:cNvSpPr/>
          <p:nvPr/>
        </p:nvSpPr>
        <p:spPr>
          <a:xfrm>
            <a:off x="3160081" y="5434254"/>
            <a:ext cx="824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Start GAMS run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DE30E26E-2A00-4E3E-82BB-6FFA28ABE628}"/>
              </a:ext>
            </a:extLst>
          </p:cNvPr>
          <p:cNvCxnSpPr>
            <a:cxnSpLocks/>
            <a:stCxn id="288" idx="0"/>
            <a:endCxn id="290" idx="1"/>
          </p:cNvCxnSpPr>
          <p:nvPr/>
        </p:nvCxnSpPr>
        <p:spPr>
          <a:xfrm flipH="1" flipV="1">
            <a:off x="3091853" y="2906522"/>
            <a:ext cx="480644" cy="2527732"/>
          </a:xfrm>
          <a:prstGeom prst="line">
            <a:avLst/>
          </a:prstGeom>
          <a:ln w="6350" cap="flat" cmpd="sng" algn="ctr">
            <a:solidFill>
              <a:srgbClr val="F39619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7B14DE5-7B1E-4364-9513-4D50C09EF6FA}"/>
              </a:ext>
            </a:extLst>
          </p:cNvPr>
          <p:cNvSpPr/>
          <p:nvPr/>
        </p:nvSpPr>
        <p:spPr>
          <a:xfrm>
            <a:off x="3091853" y="285490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6149E153-E3A3-47AD-95CA-37332DE82CA0}"/>
              </a:ext>
            </a:extLst>
          </p:cNvPr>
          <p:cNvSpPr/>
          <p:nvPr/>
        </p:nvSpPr>
        <p:spPr>
          <a:xfrm>
            <a:off x="1382553" y="475254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40485F5-E6C3-4B20-931D-689B16C6E6D1}"/>
              </a:ext>
            </a:extLst>
          </p:cNvPr>
          <p:cNvSpPr/>
          <p:nvPr/>
        </p:nvSpPr>
        <p:spPr>
          <a:xfrm>
            <a:off x="1293470" y="5757118"/>
            <a:ext cx="579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Start Import</a:t>
            </a:r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640516E3-8E61-4729-A2D0-7906B59FACBC}"/>
              </a:ext>
            </a:extLst>
          </p:cNvPr>
          <p:cNvCxnSpPr>
            <a:cxnSpLocks/>
            <a:stCxn id="400" idx="0"/>
            <a:endCxn id="308" idx="2"/>
          </p:cNvCxnSpPr>
          <p:nvPr/>
        </p:nvCxnSpPr>
        <p:spPr>
          <a:xfrm flipV="1">
            <a:off x="380474" y="5105601"/>
            <a:ext cx="366960" cy="15581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12E0E14A-34D4-4CBC-9307-906ABE0D642F}"/>
              </a:ext>
            </a:extLst>
          </p:cNvPr>
          <p:cNvSpPr/>
          <p:nvPr/>
        </p:nvSpPr>
        <p:spPr>
          <a:xfrm>
            <a:off x="694271" y="500237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BA177FA-C3E5-417D-A6A3-A7C76BEAF79E}"/>
              </a:ext>
            </a:extLst>
          </p:cNvPr>
          <p:cNvSpPr/>
          <p:nvPr/>
        </p:nvSpPr>
        <p:spPr>
          <a:xfrm>
            <a:off x="288742" y="5755688"/>
            <a:ext cx="981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Sort database entries</a:t>
            </a: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2EBD4694-8407-4B84-A1E3-F62FFDE80EC2}"/>
              </a:ext>
            </a:extLst>
          </p:cNvPr>
          <p:cNvCxnSpPr>
            <a:cxnSpLocks/>
            <a:stCxn id="317" idx="0"/>
            <a:endCxn id="319" idx="2"/>
          </p:cNvCxnSpPr>
          <p:nvPr/>
        </p:nvCxnSpPr>
        <p:spPr>
          <a:xfrm flipV="1">
            <a:off x="779570" y="5430653"/>
            <a:ext cx="243844" cy="32503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9" name="Rectangle 318">
            <a:extLst>
              <a:ext uri="{FF2B5EF4-FFF2-40B4-BE49-F238E27FC236}">
                <a16:creationId xmlns:a16="http://schemas.microsoft.com/office/drawing/2014/main" id="{CFC0B1C6-E7BD-4AF1-BE27-CE7C7BB24C0A}"/>
              </a:ext>
            </a:extLst>
          </p:cNvPr>
          <p:cNvSpPr/>
          <p:nvPr/>
        </p:nvSpPr>
        <p:spPr>
          <a:xfrm>
            <a:off x="970251" y="53274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995011E-3ECD-456F-A189-3BD4360B3B75}"/>
              </a:ext>
            </a:extLst>
          </p:cNvPr>
          <p:cNvSpPr/>
          <p:nvPr/>
        </p:nvSpPr>
        <p:spPr>
          <a:xfrm>
            <a:off x="-10075" y="3949439"/>
            <a:ext cx="895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from database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774678-5BC5-47AC-8F4F-155FC1AE15E3}"/>
              </a:ext>
            </a:extLst>
          </p:cNvPr>
          <p:cNvSpPr/>
          <p:nvPr/>
        </p:nvSpPr>
        <p:spPr>
          <a:xfrm>
            <a:off x="587946" y="4434403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BDE8F47A-85DF-4AFD-86A7-D168FBDC25B3}"/>
              </a:ext>
            </a:extLst>
          </p:cNvPr>
          <p:cNvSpPr/>
          <p:nvPr/>
        </p:nvSpPr>
        <p:spPr>
          <a:xfrm>
            <a:off x="1882068" y="4781616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960CC-E501-40D4-BCB2-FD129F7136B9}"/>
              </a:ext>
            </a:extLst>
          </p:cNvPr>
          <p:cNvCxnSpPr>
            <a:cxnSpLocks/>
          </p:cNvCxnSpPr>
          <p:nvPr/>
        </p:nvCxnSpPr>
        <p:spPr>
          <a:xfrm flipH="1" flipV="1">
            <a:off x="377991" y="4277018"/>
            <a:ext cx="75879" cy="11363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75D76C20-0255-447A-AA7F-3753F67F2400}"/>
              </a:ext>
            </a:extLst>
          </p:cNvPr>
          <p:cNvSpPr/>
          <p:nvPr/>
        </p:nvSpPr>
        <p:spPr>
          <a:xfrm>
            <a:off x="763107" y="5329188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AA529C6-6CFE-4AA3-A012-0CDEFF399958}"/>
              </a:ext>
            </a:extLst>
          </p:cNvPr>
          <p:cNvCxnSpPr>
            <a:cxnSpLocks/>
            <a:stCxn id="317" idx="0"/>
            <a:endCxn id="352" idx="2"/>
          </p:cNvCxnSpPr>
          <p:nvPr/>
        </p:nvCxnSpPr>
        <p:spPr>
          <a:xfrm flipV="1">
            <a:off x="779570" y="5432414"/>
            <a:ext cx="36700" cy="32327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9D839F-68DC-48D5-8D8A-5346B445D10E}"/>
              </a:ext>
            </a:extLst>
          </p:cNvPr>
          <p:cNvGrpSpPr/>
          <p:nvPr/>
        </p:nvGrpSpPr>
        <p:grpSpPr>
          <a:xfrm>
            <a:off x="8141389" y="9335209"/>
            <a:ext cx="1852040" cy="1026166"/>
            <a:chOff x="9496552" y="8089259"/>
            <a:chExt cx="2950057" cy="1634547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57BA900-B40B-40F7-A60B-8B1733F43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" b="50276"/>
            <a:stretch/>
          </p:blipFill>
          <p:spPr>
            <a:xfrm>
              <a:off x="9607849" y="8089259"/>
              <a:ext cx="2838760" cy="3642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19DE16E-8F3D-4AD8-9EAF-AB64A9DAB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" t="34567" r="1380"/>
            <a:stretch/>
          </p:blipFill>
          <p:spPr>
            <a:xfrm>
              <a:off x="9496552" y="8413647"/>
              <a:ext cx="1944605" cy="96775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ABC985C-F024-41E5-872F-7F833AB1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63" t="-3180" r="-1591" b="-1238"/>
            <a:stretch/>
          </p:blipFill>
          <p:spPr>
            <a:xfrm>
              <a:off x="10668398" y="8376734"/>
              <a:ext cx="1453910" cy="13470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34F72228-0201-4268-9675-F7199EF5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16136" r="65844" b="66354"/>
            <a:stretch/>
          </p:blipFill>
          <p:spPr>
            <a:xfrm>
              <a:off x="10267467" y="9250330"/>
              <a:ext cx="640630" cy="25897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0929B463-AADF-4A85-90CF-3BCBD5AFF779}"/>
              </a:ext>
            </a:extLst>
          </p:cNvPr>
          <p:cNvSpPr/>
          <p:nvPr/>
        </p:nvSpPr>
        <p:spPr>
          <a:xfrm>
            <a:off x="10198654" y="1217655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46753F-6B61-4BDB-9CA2-7C5B5AF1D8D0}"/>
              </a:ext>
            </a:extLst>
          </p:cNvPr>
          <p:cNvSpPr/>
          <p:nvPr/>
        </p:nvSpPr>
        <p:spPr>
          <a:xfrm>
            <a:off x="10723158" y="123073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16BBD134-CF80-4329-BCFF-1897E443761D}"/>
              </a:ext>
            </a:extLst>
          </p:cNvPr>
          <p:cNvSpPr/>
          <p:nvPr/>
        </p:nvSpPr>
        <p:spPr>
          <a:xfrm>
            <a:off x="909863" y="3984697"/>
            <a:ext cx="894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from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Spreadsheet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3397F28C-C082-4572-A709-730CEA0A7410}"/>
              </a:ext>
            </a:extLst>
          </p:cNvPr>
          <p:cNvCxnSpPr>
            <a:cxnSpLocks/>
            <a:stCxn id="378" idx="0"/>
            <a:endCxn id="375" idx="2"/>
          </p:cNvCxnSpPr>
          <p:nvPr/>
        </p:nvCxnSpPr>
        <p:spPr>
          <a:xfrm flipV="1">
            <a:off x="960381" y="4354029"/>
            <a:ext cx="396955" cy="3159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CD83A79E-F4CD-43AB-B515-1FF2FBD83631}"/>
              </a:ext>
            </a:extLst>
          </p:cNvPr>
          <p:cNvCxnSpPr>
            <a:cxnSpLocks/>
            <a:stCxn id="396" idx="0"/>
            <a:endCxn id="293" idx="2"/>
          </p:cNvCxnSpPr>
          <p:nvPr/>
        </p:nvCxnSpPr>
        <p:spPr>
          <a:xfrm flipH="1" flipV="1">
            <a:off x="1435716" y="4855769"/>
            <a:ext cx="725632" cy="14823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7" name="Rectangle 386">
            <a:extLst>
              <a:ext uri="{FF2B5EF4-FFF2-40B4-BE49-F238E27FC236}">
                <a16:creationId xmlns:a16="http://schemas.microsoft.com/office/drawing/2014/main" id="{2E6F3A1E-32AE-47B9-988C-11A0F7444993}"/>
              </a:ext>
            </a:extLst>
          </p:cNvPr>
          <p:cNvSpPr/>
          <p:nvPr/>
        </p:nvSpPr>
        <p:spPr>
          <a:xfrm>
            <a:off x="1340483" y="550450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A405F704-349F-4C40-A29D-89ABF6BF0321}"/>
              </a:ext>
            </a:extLst>
          </p:cNvPr>
          <p:cNvCxnSpPr>
            <a:cxnSpLocks/>
            <a:stCxn id="306" idx="0"/>
            <a:endCxn id="387" idx="2"/>
          </p:cNvCxnSpPr>
          <p:nvPr/>
        </p:nvCxnSpPr>
        <p:spPr>
          <a:xfrm flipH="1" flipV="1">
            <a:off x="1393646" y="5607728"/>
            <a:ext cx="189614" cy="14939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8DB61BF-2F44-4F84-839F-EFD8B28C0A83}"/>
              </a:ext>
            </a:extLst>
          </p:cNvPr>
          <p:cNvSpPr/>
          <p:nvPr/>
        </p:nvSpPr>
        <p:spPr>
          <a:xfrm>
            <a:off x="1822779" y="5004003"/>
            <a:ext cx="677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Selected data set</a:t>
            </a: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84E7A899-2879-47C8-A78C-6C8DDD551E70}"/>
              </a:ext>
            </a:extLst>
          </p:cNvPr>
          <p:cNvSpPr/>
          <p:nvPr/>
        </p:nvSpPr>
        <p:spPr>
          <a:xfrm>
            <a:off x="18596" y="5261416"/>
            <a:ext cx="723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Specified tag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037E7281-025F-4DAB-AB9E-C6FE15013DAE}"/>
              </a:ext>
            </a:extLst>
          </p:cNvPr>
          <p:cNvSpPr/>
          <p:nvPr/>
        </p:nvSpPr>
        <p:spPr>
          <a:xfrm>
            <a:off x="2629920" y="5858832"/>
            <a:ext cx="584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Cancel Import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ECB9F7EB-CC38-4F85-B819-85EAFA06C0D0}"/>
              </a:ext>
            </a:extLst>
          </p:cNvPr>
          <p:cNvSpPr/>
          <p:nvPr/>
        </p:nvSpPr>
        <p:spPr>
          <a:xfrm>
            <a:off x="2386241" y="5781970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F957AA22-4BA8-4C73-947A-23A9D6A93C6B}"/>
              </a:ext>
            </a:extLst>
          </p:cNvPr>
          <p:cNvCxnSpPr>
            <a:cxnSpLocks/>
            <a:stCxn id="409" idx="1"/>
            <a:endCxn id="410" idx="2"/>
          </p:cNvCxnSpPr>
          <p:nvPr/>
        </p:nvCxnSpPr>
        <p:spPr>
          <a:xfrm flipH="1" flipV="1">
            <a:off x="2439404" y="5885196"/>
            <a:ext cx="190516" cy="15830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1FFAFD4E-602E-43DF-B25C-D9ECF106AADC}"/>
              </a:ext>
            </a:extLst>
          </p:cNvPr>
          <p:cNvGrpSpPr/>
          <p:nvPr/>
        </p:nvGrpSpPr>
        <p:grpSpPr>
          <a:xfrm>
            <a:off x="14142" y="3481973"/>
            <a:ext cx="2532616" cy="578258"/>
            <a:chOff x="1340053" y="5870393"/>
            <a:chExt cx="2532616" cy="578258"/>
          </a:xfrm>
        </p:grpSpPr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DEB2F4D0-B9C9-42C7-83C9-DC555C4B50E2}"/>
                </a:ext>
              </a:extLst>
            </p:cNvPr>
            <p:cNvCxnSpPr/>
            <p:nvPr/>
          </p:nvCxnSpPr>
          <p:spPr>
            <a:xfrm>
              <a:off x="1390402" y="6115206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CAFB674-C273-414F-B626-8A274F7B4B65}"/>
                </a:ext>
              </a:extLst>
            </p:cNvPr>
            <p:cNvSpPr/>
            <p:nvPr/>
          </p:nvSpPr>
          <p:spPr>
            <a:xfrm>
              <a:off x="2204377" y="5870393"/>
              <a:ext cx="81317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Load data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78ED6B77-D7FD-4951-8FA0-BB26B27CF137}"/>
                </a:ext>
              </a:extLst>
            </p:cNvPr>
            <p:cNvSpPr/>
            <p:nvPr/>
          </p:nvSpPr>
          <p:spPr>
            <a:xfrm>
              <a:off x="1340053" y="6099838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Import data from database and locally saved files</a:t>
              </a:r>
            </a:p>
          </p:txBody>
        </p:sp>
      </p:grp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C33CEFE7-20CD-49D2-B571-15BB490E7978}"/>
              </a:ext>
            </a:extLst>
          </p:cNvPr>
          <p:cNvCxnSpPr>
            <a:cxnSpLocks/>
            <a:endCxn id="427" idx="3"/>
          </p:cNvCxnSpPr>
          <p:nvPr/>
        </p:nvCxnSpPr>
        <p:spPr>
          <a:xfrm flipH="1">
            <a:off x="1691640" y="2743543"/>
            <a:ext cx="1207876" cy="86154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771CFC73-484F-427B-8D50-FBD191808974}"/>
              </a:ext>
            </a:extLst>
          </p:cNvPr>
          <p:cNvGrpSpPr/>
          <p:nvPr/>
        </p:nvGrpSpPr>
        <p:grpSpPr>
          <a:xfrm>
            <a:off x="11069406" y="1325868"/>
            <a:ext cx="2532616" cy="464451"/>
            <a:chOff x="1343067" y="5870393"/>
            <a:chExt cx="2532616" cy="464451"/>
          </a:xfrm>
        </p:grpSpPr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C0DA741-6281-4B58-96BC-92CFD9AA8495}"/>
                </a:ext>
              </a:extLst>
            </p:cNvPr>
            <p:cNvCxnSpPr/>
            <p:nvPr/>
          </p:nvCxnSpPr>
          <p:spPr>
            <a:xfrm>
              <a:off x="1390402" y="6115206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E386A8A6-9320-4548-AF75-01564201CBE7}"/>
                </a:ext>
              </a:extLst>
            </p:cNvPr>
            <p:cNvSpPr/>
            <p:nvPr/>
          </p:nvSpPr>
          <p:spPr>
            <a:xfrm>
              <a:off x="1772232" y="5870393"/>
              <a:ext cx="16774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management</a:t>
              </a: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2295E7EC-4496-4D91-820E-A4250F6F6114}"/>
                </a:ext>
              </a:extLst>
            </p:cNvPr>
            <p:cNvSpPr/>
            <p:nvPr/>
          </p:nvSpPr>
          <p:spPr>
            <a:xfrm>
              <a:off x="1343067" y="6114271"/>
              <a:ext cx="2532616" cy="220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– database interaction</a:t>
              </a:r>
            </a:p>
          </p:txBody>
        </p:sp>
      </p:grp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930D03B-AFE9-4F8D-9E11-18A596D2A68B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8" name="Rectangle 377">
            <a:extLst>
              <a:ext uri="{FF2B5EF4-FFF2-40B4-BE49-F238E27FC236}">
                <a16:creationId xmlns:a16="http://schemas.microsoft.com/office/drawing/2014/main" id="{CDFCAD09-4CC2-4B6F-8F93-7FF0C8F48C87}"/>
              </a:ext>
            </a:extLst>
          </p:cNvPr>
          <p:cNvSpPr/>
          <p:nvPr/>
        </p:nvSpPr>
        <p:spPr>
          <a:xfrm>
            <a:off x="907218" y="4385627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7933B87-A015-4126-B15C-DC10A731E3E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19"/>
              </a:rPr>
              <a:t>www.gams.com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0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21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version 0.2.8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2-19-01-28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6E634627-D2C8-46D0-BF7A-400B46F0901F}"/>
              </a:ext>
            </a:extLst>
          </p:cNvPr>
          <p:cNvSpPr/>
          <p:nvPr/>
        </p:nvSpPr>
        <p:spPr>
          <a:xfrm>
            <a:off x="202652" y="10444937"/>
            <a:ext cx="2203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base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FA4B0A2D-BF90-40D9-86F1-3125711E879E}"/>
              </a:ext>
            </a:extLst>
          </p:cNvPr>
          <p:cNvCxnSpPr>
            <a:cxnSpLocks/>
          </p:cNvCxnSpPr>
          <p:nvPr/>
        </p:nvCxnSpPr>
        <p:spPr>
          <a:xfrm>
            <a:off x="150451" y="10495329"/>
            <a:ext cx="2150100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4" name="Rectangle 493">
            <a:extLst>
              <a:ext uri="{FF2B5EF4-FFF2-40B4-BE49-F238E27FC236}">
                <a16:creationId xmlns:a16="http://schemas.microsoft.com/office/drawing/2014/main" id="{FD078B72-0CC3-49CB-9E47-EFCC03E1969E}"/>
              </a:ext>
            </a:extLst>
          </p:cNvPr>
          <p:cNvSpPr/>
          <p:nvPr/>
        </p:nvSpPr>
        <p:spPr>
          <a:xfrm>
            <a:off x="9719122" y="635455"/>
            <a:ext cx="1331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Switch to Hypercube mode</a:t>
            </a:r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5041FFE2-9DE2-4B0E-93BB-E8DA3B670967}"/>
              </a:ext>
            </a:extLst>
          </p:cNvPr>
          <p:cNvCxnSpPr>
            <a:cxnSpLocks/>
            <a:stCxn id="494" idx="2"/>
            <a:endCxn id="493" idx="0"/>
          </p:cNvCxnSpPr>
          <p:nvPr/>
        </p:nvCxnSpPr>
        <p:spPr>
          <a:xfrm flipH="1">
            <a:off x="9800877" y="1035565"/>
            <a:ext cx="584239" cy="17002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3" name="Rectangle 492">
            <a:extLst>
              <a:ext uri="{FF2B5EF4-FFF2-40B4-BE49-F238E27FC236}">
                <a16:creationId xmlns:a16="http://schemas.microsoft.com/office/drawing/2014/main" id="{485A4EB3-C1E7-4B27-BFAE-FA690A69B9C5}"/>
              </a:ext>
            </a:extLst>
          </p:cNvPr>
          <p:cNvSpPr/>
          <p:nvPr/>
        </p:nvSpPr>
        <p:spPr>
          <a:xfrm>
            <a:off x="9747714" y="1205589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E1EBB2A1-DE36-4206-B8FE-A801C0DBA3BC}"/>
              </a:ext>
            </a:extLst>
          </p:cNvPr>
          <p:cNvSpPr/>
          <p:nvPr/>
        </p:nvSpPr>
        <p:spPr>
          <a:xfrm>
            <a:off x="2414724" y="9583378"/>
            <a:ext cx="1877711" cy="8463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39619"/>
                </a:solidFill>
                <a:latin typeface="Montserrat" panose="00000500000000000000" pitchFamily="2" charset="0"/>
              </a:rPr>
              <a:t>Launch: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GAMS command line:</a:t>
            </a:r>
            <a:b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--miro=launch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Via created shortcut of model app</a:t>
            </a:r>
            <a:endParaRPr lang="en-US" sz="1000" dirty="0">
              <a:solidFill>
                <a:srgbClr val="494D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533AE5CB-F4C8-4291-9C64-21402B551C95}"/>
              </a:ext>
            </a:extLst>
          </p:cNvPr>
          <p:cNvGrpSpPr/>
          <p:nvPr/>
        </p:nvGrpSpPr>
        <p:grpSpPr>
          <a:xfrm>
            <a:off x="2688770" y="3424862"/>
            <a:ext cx="8338459" cy="4123075"/>
            <a:chOff x="2688770" y="1127872"/>
            <a:chExt cx="8338459" cy="4123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6B18EE-4DB3-4488-A573-81B931C95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8770" y="1127872"/>
              <a:ext cx="8338459" cy="412307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40A5E1-9D6A-4FC7-8472-88345F19A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80" t="31611" r="93235" b="65960"/>
            <a:stretch/>
          </p:blipFill>
          <p:spPr>
            <a:xfrm>
              <a:off x="3251200" y="2189869"/>
              <a:ext cx="57149" cy="10001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2B9D87F-A340-4E5D-95C4-4F651CEFD70B}"/>
              </a:ext>
            </a:extLst>
          </p:cNvPr>
          <p:cNvSpPr/>
          <p:nvPr/>
        </p:nvSpPr>
        <p:spPr>
          <a:xfrm>
            <a:off x="202652" y="10444937"/>
            <a:ext cx="3048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hypercube mode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  <a:endParaRPr lang="en-US" sz="2600" b="1" dirty="0">
              <a:solidFill>
                <a:srgbClr val="494D55"/>
              </a:solidFill>
              <a:latin typeface="Montserrat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9855FC-4DD7-4BCC-B2AF-04B37DAD7B24}"/>
              </a:ext>
            </a:extLst>
          </p:cNvPr>
          <p:cNvCxnSpPr>
            <a:cxnSpLocks/>
          </p:cNvCxnSpPr>
          <p:nvPr/>
        </p:nvCxnSpPr>
        <p:spPr>
          <a:xfrm>
            <a:off x="10967913" y="9855200"/>
            <a:ext cx="2634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E78F5C-297F-48EC-BA73-10B0F285B2C1}"/>
              </a:ext>
            </a:extLst>
          </p:cNvPr>
          <p:cNvSpPr/>
          <p:nvPr/>
        </p:nvSpPr>
        <p:spPr>
          <a:xfrm>
            <a:off x="11062248" y="9895952"/>
            <a:ext cx="245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GAMS Software GmbH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3"/>
              </a:rPr>
              <a:t>www.gams.com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4"/>
              </a:rPr>
              <a:t>info@gams.com</a:t>
            </a:r>
            <a:endParaRPr lang="en-US" sz="1000" dirty="0">
              <a:solidFill>
                <a:srgbClr val="494D55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Learn more at 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  <a:hlinkClick r:id="rId5"/>
              </a:rPr>
              <a:t>www.gams.com/miro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</a:t>
            </a:r>
          </a:p>
          <a:p>
            <a:pPr algn="just"/>
            <a:r>
              <a:rPr lang="en-US" sz="10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miro</a:t>
            </a:r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 version 0.2.8</a:t>
            </a:r>
          </a:p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Updated: 2-19-01-28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B0C8C-9626-4617-ABDC-2A8C2D246E6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11318610" y="83102"/>
            <a:ext cx="2283412" cy="672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220DC5-AA3E-46ED-B890-1D80FCE2593C}"/>
              </a:ext>
            </a:extLst>
          </p:cNvPr>
          <p:cNvSpPr/>
          <p:nvPr/>
        </p:nvSpPr>
        <p:spPr>
          <a:xfrm>
            <a:off x="-1" y="76784"/>
            <a:ext cx="3877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cap="small" dirty="0">
                <a:solidFill>
                  <a:srgbClr val="494D55"/>
                </a:solidFill>
                <a:latin typeface="Montserrat" panose="00000500000000000000" pitchFamily="2" charset="0"/>
              </a:rPr>
              <a:t>miro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200" b="1" dirty="0">
                <a:solidFill>
                  <a:srgbClr val="F39619"/>
                </a:solidFill>
                <a:latin typeface="Montserrat" panose="00000500000000000000" pitchFamily="2" charset="0"/>
              </a:rPr>
              <a:t>||</a:t>
            </a:r>
            <a:r>
              <a:rPr lang="en-US" sz="2800" dirty="0">
                <a:solidFill>
                  <a:srgbClr val="494D55"/>
                </a:solidFill>
                <a:latin typeface="Montserrat" panose="00000500000000000000" pitchFamily="2" charset="0"/>
              </a:rPr>
              <a:t>  </a:t>
            </a:r>
            <a:r>
              <a:rPr lang="en-US" sz="2800" b="1" cap="small" dirty="0">
                <a:solidFill>
                  <a:srgbClr val="494D55"/>
                </a:solidFill>
                <a:latin typeface="Montserrat" panose="00000500000000000000" pitchFamily="2" charset="0"/>
              </a:rPr>
              <a:t>cheat sheet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DA796-93AA-444C-A979-EE824C716178}"/>
              </a:ext>
            </a:extLst>
          </p:cNvPr>
          <p:cNvGrpSpPr/>
          <p:nvPr/>
        </p:nvGrpSpPr>
        <p:grpSpPr>
          <a:xfrm>
            <a:off x="0" y="1721527"/>
            <a:ext cx="2451100" cy="1965568"/>
            <a:chOff x="0" y="2626892"/>
            <a:chExt cx="2451100" cy="19655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ED67B2-0869-44F2-913F-43D690A6B26E}"/>
                </a:ext>
              </a:extLst>
            </p:cNvPr>
            <p:cNvSpPr/>
            <p:nvPr/>
          </p:nvSpPr>
          <p:spPr>
            <a:xfrm>
              <a:off x="0" y="2807356"/>
              <a:ext cx="2451100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Simple creation of multiple scenario parameterizations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Automated (or manual) submission of the GAMS job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Analysis of the parameter range of a model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Automated creation &amp; analysis of performance statistics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Easy and convenient management of scenario data 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0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2F9387-0DB6-4C57-9D7F-BB420583F8C1}"/>
                </a:ext>
              </a:extLst>
            </p:cNvPr>
            <p:cNvSpPr/>
            <p:nvPr/>
          </p:nvSpPr>
          <p:spPr>
            <a:xfrm>
              <a:off x="0" y="2626892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>
                <a:solidFill>
                  <a:srgbClr val="F39619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D9FC3D-2298-41FC-B7F5-CEFB444BA24A}"/>
              </a:ext>
            </a:extLst>
          </p:cNvPr>
          <p:cNvGrpSpPr/>
          <p:nvPr/>
        </p:nvGrpSpPr>
        <p:grpSpPr>
          <a:xfrm>
            <a:off x="0" y="670793"/>
            <a:ext cx="2451100" cy="1193325"/>
            <a:chOff x="0" y="670793"/>
            <a:chExt cx="2451100" cy="11933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206902-C839-4E36-9F94-B7631E7E5935}"/>
                </a:ext>
              </a:extLst>
            </p:cNvPr>
            <p:cNvSpPr/>
            <p:nvPr/>
          </p:nvSpPr>
          <p:spPr>
            <a:xfrm>
              <a:off x="0" y="848455"/>
              <a:ext cx="24511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enables the user to create, solve and analyze a multitude of model scenarios at once. The tool facilitates structured work with large amounts of data.</a:t>
              </a:r>
            </a:p>
            <a:p>
              <a:pPr algn="just"/>
              <a:endParaRPr lang="en-US" sz="1000" dirty="0">
                <a:solidFill>
                  <a:srgbClr val="494D55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4BBB6F-9F63-43ED-951B-FDF900C7EBD8}"/>
                </a:ext>
              </a:extLst>
            </p:cNvPr>
            <p:cNvSpPr/>
            <p:nvPr/>
          </p:nvSpPr>
          <p:spPr>
            <a:xfrm>
              <a:off x="0" y="670793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Basics: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43C2E5E-5041-4E4D-817B-830A6DE4B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8701" y="1877784"/>
            <a:ext cx="1050873" cy="11394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E09F93-3AA0-424B-84F8-8A5CD6984DFC}"/>
              </a:ext>
            </a:extLst>
          </p:cNvPr>
          <p:cNvSpPr/>
          <p:nvPr/>
        </p:nvSpPr>
        <p:spPr>
          <a:xfrm>
            <a:off x="11096443" y="892060"/>
            <a:ext cx="1204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494D55"/>
                </a:solidFill>
                <a:latin typeface="Montserrat" panose="00000500000000000000" pitchFamily="2" charset="0"/>
              </a:rPr>
              <a:t>Documentation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58620C-FDD4-4CFA-BDE1-97514F75FE67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flipH="1">
            <a:off x="10793134" y="1138281"/>
            <a:ext cx="905377" cy="238501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A58C59-1374-4011-8CDB-2F4EE45EFA91}"/>
              </a:ext>
            </a:extLst>
          </p:cNvPr>
          <p:cNvCxnSpPr>
            <a:cxnSpLocks/>
            <a:stCxn id="28" idx="1"/>
            <a:endCxn id="24" idx="0"/>
          </p:cNvCxnSpPr>
          <p:nvPr/>
        </p:nvCxnSpPr>
        <p:spPr>
          <a:xfrm flipH="1">
            <a:off x="10304979" y="1448979"/>
            <a:ext cx="1193592" cy="207431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C530FA6-0222-4456-9C21-1B8418795422}"/>
              </a:ext>
            </a:extLst>
          </p:cNvPr>
          <p:cNvSpPr/>
          <p:nvPr/>
        </p:nvSpPr>
        <p:spPr>
          <a:xfrm>
            <a:off x="11096443" y="1790962"/>
            <a:ext cx="14349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 Save / save as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E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dit metadata (name / tag) of a scenario</a:t>
            </a:r>
            <a:b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</a:b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  <a:sym typeface="Wingdings" panose="05000000000000000000" pitchFamily="2" charset="2"/>
              </a:rPr>
              <a:t> allows file attachments to a scenario</a:t>
            </a:r>
            <a:endParaRPr lang="en-US" sz="900" b="0" i="0" dirty="0">
              <a:solidFill>
                <a:srgbClr val="494D55"/>
              </a:solidFill>
              <a:effectLst/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D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elete scenario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 E</a:t>
            </a:r>
            <a:r>
              <a:rPr lang="en-US" sz="900" b="0" i="0" dirty="0">
                <a:solidFill>
                  <a:srgbClr val="494D55"/>
                </a:solidFill>
                <a:effectLst/>
                <a:latin typeface="Montserrat" panose="00000500000000000000" pitchFamily="2" charset="0"/>
              </a:rPr>
              <a:t>xport scenario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1890AD-7EE1-4711-B7EF-1BA2FE51B022}"/>
              </a:ext>
            </a:extLst>
          </p:cNvPr>
          <p:cNvGrpSpPr/>
          <p:nvPr/>
        </p:nvGrpSpPr>
        <p:grpSpPr>
          <a:xfrm>
            <a:off x="11069406" y="1325868"/>
            <a:ext cx="2532616" cy="464451"/>
            <a:chOff x="1343067" y="5870393"/>
            <a:chExt cx="2532616" cy="46445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66E9FB5-04F3-4013-93D6-F94D42D36A75}"/>
                </a:ext>
              </a:extLst>
            </p:cNvPr>
            <p:cNvCxnSpPr/>
            <p:nvPr/>
          </p:nvCxnSpPr>
          <p:spPr>
            <a:xfrm>
              <a:off x="1390402" y="6115206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0739A9-009D-4728-8053-C994216E8AA0}"/>
                </a:ext>
              </a:extLst>
            </p:cNvPr>
            <p:cNvSpPr/>
            <p:nvPr/>
          </p:nvSpPr>
          <p:spPr>
            <a:xfrm>
              <a:off x="1772232" y="5870393"/>
              <a:ext cx="16774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management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B9ECAA-496A-4E0C-8591-47806B454F70}"/>
                </a:ext>
              </a:extLst>
            </p:cNvPr>
            <p:cNvSpPr/>
            <p:nvPr/>
          </p:nvSpPr>
          <p:spPr>
            <a:xfrm>
              <a:off x="1343067" y="6114271"/>
              <a:ext cx="2532616" cy="220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Scenario – database interaction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4CF6C10-6A7F-4309-A90F-8C94E5A3B886}"/>
              </a:ext>
            </a:extLst>
          </p:cNvPr>
          <p:cNvSpPr/>
          <p:nvPr/>
        </p:nvSpPr>
        <p:spPr>
          <a:xfrm>
            <a:off x="10251816" y="35232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A2140F-A60C-41A9-A659-20BD017E84F9}"/>
              </a:ext>
            </a:extLst>
          </p:cNvPr>
          <p:cNvSpPr/>
          <p:nvPr/>
        </p:nvSpPr>
        <p:spPr>
          <a:xfrm>
            <a:off x="10739971" y="3523292"/>
            <a:ext cx="106325" cy="1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D7FD20-1897-4F25-AB3F-5116AAA5CF72}"/>
              </a:ext>
            </a:extLst>
          </p:cNvPr>
          <p:cNvGrpSpPr/>
          <p:nvPr/>
        </p:nvGrpSpPr>
        <p:grpSpPr>
          <a:xfrm>
            <a:off x="-1" y="3593283"/>
            <a:ext cx="2451100" cy="1024048"/>
            <a:chOff x="0" y="670793"/>
            <a:chExt cx="2451100" cy="102404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F862EB-6800-4AF4-911B-7C85FCC4268E}"/>
                </a:ext>
              </a:extLst>
            </p:cNvPr>
            <p:cNvSpPr/>
            <p:nvPr/>
          </p:nvSpPr>
          <p:spPr>
            <a:xfrm>
              <a:off x="0" y="848455"/>
              <a:ext cx="2451100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Via </a:t>
              </a:r>
              <a:r>
                <a:rPr lang="en-US" sz="1000" cap="small" dirty="0">
                  <a:solidFill>
                    <a:srgbClr val="494D55"/>
                  </a:solidFill>
                  <a:latin typeface="Montserrat" panose="00000500000000000000" pitchFamily="2" charset="0"/>
                </a:rPr>
                <a:t>miro</a:t>
              </a: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base mode:</a:t>
              </a:r>
              <a:b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click on        button in the upper right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Via GAMS command line:</a:t>
              </a:r>
              <a:b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900" dirty="0">
                  <a:solidFill>
                    <a:srgbClr val="494D5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--miro=launch --</a:t>
              </a:r>
              <a:r>
                <a:rPr lang="en-US" sz="900" dirty="0" err="1">
                  <a:solidFill>
                    <a:srgbClr val="494D5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miromode</a:t>
              </a:r>
              <a:r>
                <a:rPr lang="en-US" sz="900" dirty="0">
                  <a:solidFill>
                    <a:srgbClr val="494D5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en-US" sz="900" dirty="0" err="1">
                  <a:solidFill>
                    <a:srgbClr val="494D5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hcube</a:t>
              </a:r>
              <a:endParaRPr lang="en-US" sz="900" dirty="0">
                <a:solidFill>
                  <a:srgbClr val="494D55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6E6D715-52DC-415C-A732-BFFF21A2F722}"/>
                </a:ext>
              </a:extLst>
            </p:cNvPr>
            <p:cNvSpPr/>
            <p:nvPr/>
          </p:nvSpPr>
          <p:spPr>
            <a:xfrm>
              <a:off x="0" y="670793"/>
              <a:ext cx="70243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Launch: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9FC9947-256A-4248-9187-6DEBB74FFA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126" t="2035" r="13361" b="95196"/>
          <a:stretch/>
        </p:blipFill>
        <p:spPr>
          <a:xfrm>
            <a:off x="604802" y="3996487"/>
            <a:ext cx="209551" cy="11430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B13AD9-98A0-4210-AA84-525ABBC48B29}"/>
              </a:ext>
            </a:extLst>
          </p:cNvPr>
          <p:cNvCxnSpPr>
            <a:cxnSpLocks/>
          </p:cNvCxnSpPr>
          <p:nvPr/>
        </p:nvCxnSpPr>
        <p:spPr>
          <a:xfrm>
            <a:off x="150022" y="10493227"/>
            <a:ext cx="3084511" cy="0"/>
          </a:xfrm>
          <a:prstGeom prst="line">
            <a:avLst/>
          </a:prstGeom>
          <a:ln w="12700">
            <a:solidFill>
              <a:srgbClr val="F396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785CA92-4867-44A3-98C5-F6D2223BC3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198" y="3773443"/>
            <a:ext cx="4421194" cy="24104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0C2C15-9270-443C-AFCB-7B5024A25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5848" y="5406171"/>
            <a:ext cx="4421883" cy="200449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B18AED25-6C68-4375-AE81-EDEC894C0222}"/>
              </a:ext>
            </a:extLst>
          </p:cNvPr>
          <p:cNvGrpSpPr/>
          <p:nvPr/>
        </p:nvGrpSpPr>
        <p:grpSpPr>
          <a:xfrm>
            <a:off x="4934809" y="8621960"/>
            <a:ext cx="2532616" cy="578258"/>
            <a:chOff x="4597205" y="5696680"/>
            <a:chExt cx="2532616" cy="578258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123B245-DEC7-4513-A0ED-140920151F48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438622A-D20B-4966-BEAF-72A1ABA31F8E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Configure Hypercube job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1A2207-B3DC-4F32-BEF4-55F1DA68D742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of multiple scenario parameterizations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0C0174-28C3-4177-85F1-876B80592F74}"/>
              </a:ext>
            </a:extLst>
          </p:cNvPr>
          <p:cNvGrpSpPr/>
          <p:nvPr/>
        </p:nvGrpSpPr>
        <p:grpSpPr>
          <a:xfrm>
            <a:off x="7843702" y="8647134"/>
            <a:ext cx="2532616" cy="578258"/>
            <a:chOff x="4597205" y="5696680"/>
            <a:chExt cx="2532616" cy="57825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FF469B-E26F-428D-B809-9B3754F877D4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E9A29F5-A53D-4E63-A7AA-7F15CE3CBEA4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Import results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8F06B3-69C3-436D-B3F5-C7E7B4099AAA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Overview and import of submitted Hypercube jobs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896464-C231-4802-8302-AF7EAA13C260}"/>
              </a:ext>
            </a:extLst>
          </p:cNvPr>
          <p:cNvGrpSpPr/>
          <p:nvPr/>
        </p:nvGrpSpPr>
        <p:grpSpPr>
          <a:xfrm>
            <a:off x="1522395" y="8682936"/>
            <a:ext cx="2532616" cy="578258"/>
            <a:chOff x="4597205" y="5696680"/>
            <a:chExt cx="2532616" cy="57825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B1D819E-01FA-44FB-8B76-AB015F84572B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65F7AD2-40FD-4906-9A56-BEACBF49F025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Load results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E9D79F0-3C84-4C65-89FD-FB9F1328BE00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Slice &amp; dice the database to fetch those scenarios you are interested in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3DB40C-D983-4162-8DB3-B02180CB5673}"/>
              </a:ext>
            </a:extLst>
          </p:cNvPr>
          <p:cNvGrpSpPr/>
          <p:nvPr/>
        </p:nvGrpSpPr>
        <p:grpSpPr>
          <a:xfrm>
            <a:off x="3229834" y="9808955"/>
            <a:ext cx="2532616" cy="578258"/>
            <a:chOff x="4597205" y="5696680"/>
            <a:chExt cx="2532616" cy="578258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3F66AFE-6E79-4A65-95E9-D1A470C1CC6A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51A184A-E550-4543-811C-D0C92C94CD21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Compare scenarios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8A6EB0-DFFD-41CF-9B17-B9412DD7A461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Same comparison module as in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base</a:t>
              </a: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i="1" dirty="0">
                  <a:solidFill>
                    <a:srgbClr val="494D55"/>
                  </a:solidFill>
                  <a:latin typeface="Montserrat" panose="00000500000000000000" pitchFamily="2" charset="0"/>
                </a:rPr>
                <a:t>mode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F4BB0A5-6587-423E-825A-42C8101A91ED}"/>
              </a:ext>
            </a:extLst>
          </p:cNvPr>
          <p:cNvGrpSpPr/>
          <p:nvPr/>
        </p:nvGrpSpPr>
        <p:grpSpPr>
          <a:xfrm>
            <a:off x="6425115" y="9808955"/>
            <a:ext cx="2532616" cy="578258"/>
            <a:chOff x="4597205" y="5696680"/>
            <a:chExt cx="2532616" cy="57825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4148129-EADE-434D-B707-CCE5A8B17F03}"/>
                </a:ext>
              </a:extLst>
            </p:cNvPr>
            <p:cNvCxnSpPr/>
            <p:nvPr/>
          </p:nvCxnSpPr>
          <p:spPr>
            <a:xfrm>
              <a:off x="4647554" y="5941493"/>
              <a:ext cx="2441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3893A4E-C26B-4E91-BB31-949FB461F39E}"/>
                </a:ext>
              </a:extLst>
            </p:cNvPr>
            <p:cNvSpPr/>
            <p:nvPr/>
          </p:nvSpPr>
          <p:spPr>
            <a:xfrm>
              <a:off x="4944907" y="5696680"/>
              <a:ext cx="18464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Analyze scenarios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32F1DBC-4F6C-4E8B-B633-6BF0FB745098}"/>
                </a:ext>
              </a:extLst>
            </p:cNvPr>
            <p:cNvSpPr/>
            <p:nvPr/>
          </p:nvSpPr>
          <p:spPr>
            <a:xfrm>
              <a:off x="4597205" y="5926125"/>
              <a:ext cx="2532616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Integrated performance analysis tool PAVER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09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DC1915-4323-48AC-9BD7-01FD19E74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70" y="1101502"/>
            <a:ext cx="8338459" cy="4175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07866-DC2A-4E5E-8478-EA93CEDFD63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7709"/>
            <a:ext cx="2286000" cy="672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5EB14-C073-4C3A-B719-53E076C00C50}"/>
              </a:ext>
            </a:extLst>
          </p:cNvPr>
          <p:cNvGrpSpPr/>
          <p:nvPr/>
        </p:nvGrpSpPr>
        <p:grpSpPr>
          <a:xfrm>
            <a:off x="0" y="2446177"/>
            <a:ext cx="2451100" cy="1176661"/>
            <a:chOff x="0" y="2553440"/>
            <a:chExt cx="2451100" cy="117666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3E8FF-1D13-4FD9-82A8-8DD6EBE3036A}"/>
                </a:ext>
              </a:extLst>
            </p:cNvPr>
            <p:cNvSpPr/>
            <p:nvPr/>
          </p:nvSpPr>
          <p:spPr>
            <a:xfrm>
              <a:off x="0" y="3022215"/>
              <a:ext cx="24511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Creation &amp; analysis of performance statistics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Analysis of the parameter range of a model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DC4A9-5301-4D8E-B7C3-84E5D4E7247C}"/>
                </a:ext>
              </a:extLst>
            </p:cNvPr>
            <p:cNvSpPr/>
            <p:nvPr/>
          </p:nvSpPr>
          <p:spPr>
            <a:xfrm>
              <a:off x="0" y="2553440"/>
              <a:ext cx="102624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Key features: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D3FEC-C2EC-466E-B2E9-9AC38AB5ACEB}"/>
              </a:ext>
            </a:extLst>
          </p:cNvPr>
          <p:cNvGrpSpPr/>
          <p:nvPr/>
        </p:nvGrpSpPr>
        <p:grpSpPr>
          <a:xfrm>
            <a:off x="0" y="594539"/>
            <a:ext cx="2451100" cy="500137"/>
            <a:chOff x="0" y="594539"/>
            <a:chExt cx="2451100" cy="5001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5FEDF9-1458-4931-AE3C-AE93F90FDE0C}"/>
                </a:ext>
              </a:extLst>
            </p:cNvPr>
            <p:cNvSpPr/>
            <p:nvPr/>
          </p:nvSpPr>
          <p:spPr>
            <a:xfrm>
              <a:off x="0" y="848455"/>
              <a:ext cx="24511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The Hypercube mode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D87BB-8AE1-4D12-9560-BD90C7EC889E}"/>
                </a:ext>
              </a:extLst>
            </p:cNvPr>
            <p:cNvSpPr/>
            <p:nvPr/>
          </p:nvSpPr>
          <p:spPr>
            <a:xfrm>
              <a:off x="0" y="594539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Basics:</a:t>
              </a:r>
              <a:endParaRPr lang="en-US" sz="1050" dirty="0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3A82E7-6BF3-40DF-9C7C-C74940493F1B}"/>
              </a:ext>
            </a:extLst>
          </p:cNvPr>
          <p:cNvCxnSpPr>
            <a:cxnSpLocks/>
          </p:cNvCxnSpPr>
          <p:nvPr/>
        </p:nvCxnSpPr>
        <p:spPr>
          <a:xfrm>
            <a:off x="3241501" y="1548414"/>
            <a:ext cx="1262926" cy="1244520"/>
          </a:xfrm>
          <a:prstGeom prst="bentConnector3">
            <a:avLst>
              <a:gd name="adj1" fmla="val 50000"/>
            </a:avLst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C8E8BD-826C-4F2F-AB8A-DFAE87E1121A}"/>
              </a:ext>
            </a:extLst>
          </p:cNvPr>
          <p:cNvCxnSpPr>
            <a:cxnSpLocks/>
          </p:cNvCxnSpPr>
          <p:nvPr/>
        </p:nvCxnSpPr>
        <p:spPr>
          <a:xfrm>
            <a:off x="3285716" y="1819533"/>
            <a:ext cx="3318228" cy="2244589"/>
          </a:xfrm>
          <a:prstGeom prst="bentConnector3">
            <a:avLst>
              <a:gd name="adj1" fmla="val 23017"/>
            </a:avLst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EF157-959A-4B4C-AF58-1B49BA934BBC}"/>
              </a:ext>
            </a:extLst>
          </p:cNvPr>
          <p:cNvCxnSpPr/>
          <p:nvPr/>
        </p:nvCxnSpPr>
        <p:spPr>
          <a:xfrm>
            <a:off x="3778045" y="2369382"/>
            <a:ext cx="2587121" cy="0"/>
          </a:xfrm>
          <a:prstGeom prst="straightConnector1">
            <a:avLst/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B3D59-5B6C-4B4C-B141-4E3AF10B073C}"/>
              </a:ext>
            </a:extLst>
          </p:cNvPr>
          <p:cNvCxnSpPr>
            <a:cxnSpLocks/>
          </p:cNvCxnSpPr>
          <p:nvPr/>
        </p:nvCxnSpPr>
        <p:spPr>
          <a:xfrm>
            <a:off x="3669291" y="2097664"/>
            <a:ext cx="655059" cy="0"/>
          </a:xfrm>
          <a:prstGeom prst="straightConnector1">
            <a:avLst/>
          </a:prstGeom>
          <a:ln w="12700">
            <a:solidFill>
              <a:srgbClr val="F39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5D1051-AB7C-4CE0-836C-450D8B8998B9}"/>
              </a:ext>
            </a:extLst>
          </p:cNvPr>
          <p:cNvGrpSpPr/>
          <p:nvPr/>
        </p:nvGrpSpPr>
        <p:grpSpPr>
          <a:xfrm>
            <a:off x="3914066" y="6526221"/>
            <a:ext cx="2451100" cy="716271"/>
            <a:chOff x="0" y="670793"/>
            <a:chExt cx="2451100" cy="7162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9BFCBE-3DA2-4B36-B1F1-8BB6A9278084}"/>
                </a:ext>
              </a:extLst>
            </p:cNvPr>
            <p:cNvSpPr/>
            <p:nvPr/>
          </p:nvSpPr>
          <p:spPr>
            <a:xfrm>
              <a:off x="0" y="848455"/>
              <a:ext cx="2451100" cy="538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Via GAMS command line:</a:t>
              </a:r>
              <a:br>
                <a:rPr lang="en-US" sz="1000" dirty="0">
                  <a:solidFill>
                    <a:srgbClr val="494D55"/>
                  </a:solidFill>
                  <a:latin typeface="Montserrat" panose="00000500000000000000" pitchFamily="2" charset="0"/>
                </a:rPr>
              </a:br>
              <a:r>
                <a:rPr lang="en-US" sz="900" dirty="0">
                  <a:solidFill>
                    <a:srgbClr val="494D5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--miro=launch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494D55"/>
                  </a:solidFill>
                  <a:latin typeface="Montserrat" panose="00000500000000000000" pitchFamily="2" charset="0"/>
                </a:rPr>
                <a:t> Via created shortcut of model app</a:t>
              </a:r>
              <a:endParaRPr lang="en-US" sz="900" dirty="0">
                <a:solidFill>
                  <a:srgbClr val="494D55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C593B7-AE5E-48C4-93D5-4B349015DCB6}"/>
                </a:ext>
              </a:extLst>
            </p:cNvPr>
            <p:cNvSpPr/>
            <p:nvPr/>
          </p:nvSpPr>
          <p:spPr>
            <a:xfrm>
              <a:off x="0" y="670793"/>
              <a:ext cx="70243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rgbClr val="F39619"/>
                  </a:solidFill>
                  <a:latin typeface="Montserrat" panose="00000500000000000000" pitchFamily="2" charset="0"/>
                </a:rPr>
                <a:t>Launch: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73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62CEFE-9BD9-45FE-8AAF-5C8CAEA82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0" t="31611" r="93235" b="65960"/>
          <a:stretch/>
        </p:blipFill>
        <p:spPr>
          <a:xfrm>
            <a:off x="3457575" y="2426494"/>
            <a:ext cx="57149" cy="10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E6E25-6ABC-4A35-9DE0-4351A2CFE2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29" y="1993756"/>
            <a:ext cx="4002038" cy="302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F33A8-443F-4967-A377-29E29828C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92" y="2145238"/>
            <a:ext cx="4002038" cy="343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5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30599-D1D4-405F-BE4E-D42F9252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-1"/>
          <a:stretch/>
        </p:blipFill>
        <p:spPr>
          <a:xfrm>
            <a:off x="1091459" y="4134282"/>
            <a:ext cx="1987625" cy="15035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EC6634-B084-4F82-9DD2-86B1D28C0444}"/>
              </a:ext>
            </a:extLst>
          </p:cNvPr>
          <p:cNvSpPr/>
          <p:nvPr/>
        </p:nvSpPr>
        <p:spPr>
          <a:xfrm>
            <a:off x="1827973" y="3962275"/>
            <a:ext cx="894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from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Spreadsheet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5820E-12A2-45F7-9A0E-112B9699806D}"/>
              </a:ext>
            </a:extLst>
          </p:cNvPr>
          <p:cNvSpPr/>
          <p:nvPr/>
        </p:nvSpPr>
        <p:spPr>
          <a:xfrm>
            <a:off x="999855" y="5444673"/>
            <a:ext cx="16788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Import only selected data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(when not activated: </a:t>
            </a:r>
            <a:b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</a:br>
            <a:r>
              <a:rPr lang="en-US" sz="900" dirty="0">
                <a:solidFill>
                  <a:srgbClr val="494D55"/>
                </a:solidFill>
                <a:latin typeface="Montserrat" panose="00000500000000000000" pitchFamily="2" charset="0"/>
              </a:rPr>
              <a:t>load all data)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42F628-621C-4869-B358-4D68E4AEDB2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291366" y="4825161"/>
            <a:ext cx="547928" cy="6195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8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2B2D67-E85D-489C-9031-5BDFD7E276B8}"/>
              </a:ext>
            </a:extLst>
          </p:cNvPr>
          <p:cNvGrpSpPr/>
          <p:nvPr/>
        </p:nvGrpSpPr>
        <p:grpSpPr>
          <a:xfrm>
            <a:off x="4312555" y="2884799"/>
            <a:ext cx="4365739" cy="2260999"/>
            <a:chOff x="4208747" y="1531500"/>
            <a:chExt cx="4581093" cy="24975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6B9E5D-11C4-4E7F-83C0-EB2B3F5E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747" y="1531500"/>
              <a:ext cx="4581093" cy="24975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F6B144-C8F0-43F1-8175-7FE68031D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86"/>
            <a:stretch/>
          </p:blipFill>
          <p:spPr>
            <a:xfrm>
              <a:off x="5293326" y="1714502"/>
              <a:ext cx="3496514" cy="111887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3A405D-355E-459E-9D40-9D861BD6E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95" r="72664" b="5091"/>
          <a:stretch/>
        </p:blipFill>
        <p:spPr>
          <a:xfrm>
            <a:off x="3966770" y="5979318"/>
            <a:ext cx="814780" cy="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9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CC0E-525E-4D76-B73E-F5088B740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58036" y="2550119"/>
            <a:ext cx="8006205" cy="5979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Analyses – Example (external)</a:t>
            </a:r>
          </a:p>
        </p:txBody>
      </p:sp>
      <p:grpSp>
        <p:nvGrpSpPr>
          <p:cNvPr id="16" name="Gruppieren 12">
            <a:extLst>
              <a:ext uri="{FF2B5EF4-FFF2-40B4-BE49-F238E27FC236}">
                <a16:creationId xmlns:a16="http://schemas.microsoft.com/office/drawing/2014/main" id="{3D2EF04A-99C6-47CA-8ED1-F185EA35EF58}"/>
              </a:ext>
            </a:extLst>
          </p:cNvPr>
          <p:cNvGrpSpPr/>
          <p:nvPr/>
        </p:nvGrpSpPr>
        <p:grpSpPr>
          <a:xfrm>
            <a:off x="7208594" y="3285691"/>
            <a:ext cx="3852582" cy="1145398"/>
            <a:chOff x="4831042" y="4166987"/>
            <a:chExt cx="3920247" cy="13201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BB096-0083-4682-890E-1968A3A3482A}"/>
                </a:ext>
              </a:extLst>
            </p:cNvPr>
            <p:cNvSpPr txBox="1"/>
            <p:nvPr/>
          </p:nvSpPr>
          <p:spPr>
            <a:xfrm>
              <a:off x="4831042" y="4245568"/>
              <a:ext cx="3920247" cy="12415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4961A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buSzPct val="80000"/>
                <a:buFont typeface="Wingdings" panose="05000000000000000000" pitchFamily="2" charset="2"/>
                <a:buChar char="ü"/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rPr lang="en-US" sz="160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Download scenario data for external analyses</a:t>
              </a:r>
            </a:p>
            <a:p>
              <a:r>
                <a:rPr lang="en-US" sz="1600" dirty="0">
                  <a:solidFill>
                    <a:srgbClr val="4C4D4E"/>
                  </a:solidFill>
                  <a:latin typeface="Montserrat" panose="00000500000000000000" pitchFamily="2" charset="0"/>
                </a:rPr>
                <a:t>Contains model input &amp; output (incl. scalar in- &amp; output data)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56D292-4D86-4486-B60F-326205B40DDD}"/>
                </a:ext>
              </a:extLst>
            </p:cNvPr>
            <p:cNvSpPr/>
            <p:nvPr/>
          </p:nvSpPr>
          <p:spPr>
            <a:xfrm>
              <a:off x="4831042" y="4166987"/>
              <a:ext cx="3920247" cy="78584"/>
            </a:xfrm>
            <a:prstGeom prst="rect">
              <a:avLst/>
            </a:prstGeom>
            <a:solidFill>
              <a:srgbClr val="F39619"/>
            </a:solidFill>
            <a:ln w="6350" cap="flat" cmpd="sng" algn="ctr">
              <a:solidFill>
                <a:srgbClr val="F4961A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5AE5D6E9-7C8C-4420-830D-26EEA3E7E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90" y="3326073"/>
            <a:ext cx="3950605" cy="2045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377A0-FE0E-41FE-9DF5-385823B0D63B}"/>
              </a:ext>
            </a:extLst>
          </p:cNvPr>
          <p:cNvSpPr txBox="1"/>
          <p:nvPr/>
        </p:nvSpPr>
        <p:spPr>
          <a:xfrm>
            <a:off x="4351469" y="7003630"/>
            <a:ext cx="184731" cy="519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95F3FF-F3BB-44B0-BC5A-721CA606F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9882" y="5591357"/>
            <a:ext cx="243161" cy="24316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500E53E-D5AB-4523-9422-E39ABA9B9EDC}"/>
              </a:ext>
            </a:extLst>
          </p:cNvPr>
          <p:cNvGrpSpPr/>
          <p:nvPr/>
        </p:nvGrpSpPr>
        <p:grpSpPr>
          <a:xfrm>
            <a:off x="2600539" y="5572438"/>
            <a:ext cx="8313095" cy="2753658"/>
            <a:chOff x="314538" y="3515038"/>
            <a:chExt cx="8313095" cy="27536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9DF6EC-E3BF-484D-A8D4-D6C514D195D7}"/>
                </a:ext>
              </a:extLst>
            </p:cNvPr>
            <p:cNvGrpSpPr/>
            <p:nvPr/>
          </p:nvGrpSpPr>
          <p:grpSpPr>
            <a:xfrm>
              <a:off x="314538" y="3597837"/>
              <a:ext cx="4548231" cy="2589659"/>
              <a:chOff x="314538" y="3597837"/>
              <a:chExt cx="4548231" cy="258965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EF4E032-0B3D-43EE-B465-8C6080F5012E}"/>
                  </a:ext>
                </a:extLst>
              </p:cNvPr>
              <p:cNvGrpSpPr/>
              <p:nvPr/>
            </p:nvGrpSpPr>
            <p:grpSpPr>
              <a:xfrm>
                <a:off x="314538" y="3597837"/>
                <a:ext cx="4548231" cy="2589659"/>
                <a:chOff x="3899716" y="2221744"/>
                <a:chExt cx="4548231" cy="258965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840AB59-F7CD-4D55-ABC5-1503EF5C1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4756" y="2221744"/>
                  <a:ext cx="1663191" cy="2581635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C4D4E"/>
                  </a:solidFill>
                  <a:prstDash val="solid"/>
                  <a:miter lim="800000"/>
                </a:ln>
                <a:effectLst>
                  <a:outerShdw blurRad="38100" dist="12700" dir="8100000" algn="tr" rotWithShape="0">
                    <a:sysClr val="windowText" lastClr="000000">
                      <a:lumMod val="85000"/>
                      <a:lumOff val="15000"/>
                      <a:alpha val="75000"/>
                    </a:sysClr>
                  </a:outerShdw>
                  <a:softEdge rad="12700"/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  <a:scene3d>
                    <a:camera prst="orthographicFront"/>
                    <a:lightRig rig="threePt" dir="t"/>
                  </a:scene3d>
                  <a:sp3d/>
                </a:bodyPr>
                <a:lstStyle/>
                <a:p>
                  <a:pPr algn="ctr" fontAlgn="base">
                    <a:spcAft>
                      <a:spcPts val="1200"/>
                    </a:spcAft>
                  </a:pPr>
                  <a:endParaRPr lang="en-US" sz="1200" b="1" dirty="0">
                    <a:solidFill>
                      <a:srgbClr val="4C4D4E"/>
                    </a:solidFill>
                    <a:latin typeface="Montserrat" panose="000005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22F93DCE-5363-414D-AA4B-A498305FC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716" y="2867069"/>
                  <a:ext cx="2791215" cy="1724266"/>
                </a:xfrm>
                <a:prstGeom prst="rect">
                  <a:avLst/>
                </a:prstGeom>
              </p:spPr>
            </p:pic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8C0E5D6-F269-454A-94EA-A2046D27095A}"/>
                    </a:ext>
                  </a:extLst>
                </p:cNvPr>
                <p:cNvGrpSpPr/>
                <p:nvPr/>
              </p:nvGrpSpPr>
              <p:grpSpPr>
                <a:xfrm>
                  <a:off x="4152452" y="2229768"/>
                  <a:ext cx="4287731" cy="2581635"/>
                  <a:chOff x="4152452" y="2229768"/>
                  <a:chExt cx="4287731" cy="2581635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55939209-96F5-4C21-8F5D-AEFB27E03E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6021"/>
                  <a:stretch/>
                </p:blipFill>
                <p:spPr>
                  <a:xfrm>
                    <a:off x="6776992" y="2229768"/>
                    <a:ext cx="1663191" cy="2581635"/>
                  </a:xfrm>
                  <a:prstGeom prst="rect">
                    <a:avLst/>
                  </a:prstGeom>
                </p:spPr>
              </p:pic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78570904-C329-4145-A33A-B1FFAD646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52452" y="2229768"/>
                    <a:ext cx="2622204" cy="1008284"/>
                  </a:xfrm>
                  <a:prstGeom prst="line">
                    <a:avLst/>
                  </a:prstGeom>
                  <a:ln>
                    <a:solidFill>
                      <a:srgbClr val="4C4D4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08723C1D-5C98-42A3-BD6F-ADD873A4BC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52452" y="3238052"/>
                    <a:ext cx="2622204" cy="1565327"/>
                  </a:xfrm>
                  <a:prstGeom prst="line">
                    <a:avLst/>
                  </a:prstGeom>
                  <a:ln>
                    <a:solidFill>
                      <a:srgbClr val="4C4D4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5867EB8-B965-49F2-AE99-CC92EBB50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139"/>
              <a:stretch/>
            </p:blipFill>
            <p:spPr>
              <a:xfrm>
                <a:off x="3321819" y="3657192"/>
                <a:ext cx="1483544" cy="357778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CAE301B-616D-4562-93A6-809821C75393}"/>
                </a:ext>
              </a:extLst>
            </p:cNvPr>
            <p:cNvGrpSpPr/>
            <p:nvPr/>
          </p:nvGrpSpPr>
          <p:grpSpPr>
            <a:xfrm>
              <a:off x="3442591" y="3515038"/>
              <a:ext cx="5185042" cy="2753658"/>
              <a:chOff x="3442591" y="3515038"/>
              <a:chExt cx="5185042" cy="275365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C590D8A-4B6C-41C5-A263-59840444BFE3}"/>
                  </a:ext>
                </a:extLst>
              </p:cNvPr>
              <p:cNvGrpSpPr/>
              <p:nvPr/>
            </p:nvGrpSpPr>
            <p:grpSpPr>
              <a:xfrm>
                <a:off x="5852748" y="3515038"/>
                <a:ext cx="2774885" cy="2753658"/>
                <a:chOff x="5852748" y="3515038"/>
                <a:chExt cx="2774885" cy="2753658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12ED58C-1C3B-4E44-B9C1-3C52E424A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52748" y="3515038"/>
                  <a:ext cx="2774885" cy="2753658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C4D4E"/>
                  </a:solidFill>
                  <a:prstDash val="solid"/>
                  <a:miter lim="800000"/>
                </a:ln>
                <a:effectLst>
                  <a:outerShdw blurRad="38100" dist="12700" dir="8100000" algn="tr" rotWithShape="0">
                    <a:sysClr val="windowText" lastClr="000000">
                      <a:lumMod val="85000"/>
                      <a:lumOff val="15000"/>
                      <a:alpha val="75000"/>
                    </a:sysClr>
                  </a:outerShdw>
                  <a:softEdge rad="12700"/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  <a:scene3d>
                    <a:camera prst="orthographicFront"/>
                    <a:lightRig rig="threePt" dir="t"/>
                  </a:scene3d>
                  <a:sp3d/>
                </a:bodyPr>
                <a:lstStyle/>
                <a:p>
                  <a:pPr algn="ctr" fontAlgn="base">
                    <a:spcAft>
                      <a:spcPts val="1200"/>
                    </a:spcAft>
                  </a:pPr>
                  <a:endParaRPr lang="en-US" sz="1200" b="1" dirty="0">
                    <a:solidFill>
                      <a:srgbClr val="4C4D4E"/>
                    </a:solidFill>
                    <a:latin typeface="Montserrat" panose="000005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9EED8525-5D5D-4927-A65E-5A805D5F7B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84"/>
                <a:stretch/>
              </p:blipFill>
              <p:spPr>
                <a:xfrm>
                  <a:off x="5859279" y="3533956"/>
                  <a:ext cx="2763239" cy="273474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CD8272D-9A88-447B-9F65-252B47A9E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894" y="3777117"/>
                <a:ext cx="2403385" cy="2491579"/>
              </a:xfrm>
              <a:prstGeom prst="line">
                <a:avLst/>
              </a:prstGeom>
              <a:ln>
                <a:solidFill>
                  <a:srgbClr val="4C4D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F68853C-DCDB-452D-AAB5-A172A09540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2591" y="3533956"/>
                <a:ext cx="2416688" cy="264728"/>
              </a:xfrm>
              <a:prstGeom prst="line">
                <a:avLst/>
              </a:prstGeom>
              <a:ln>
                <a:solidFill>
                  <a:srgbClr val="4C4D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EC605C5C-41D0-487B-9BD2-3A2F177CE252}"/>
              </a:ext>
            </a:extLst>
          </p:cNvPr>
          <p:cNvSpPr/>
          <p:nvPr/>
        </p:nvSpPr>
        <p:spPr>
          <a:xfrm rot="566767" flipH="1">
            <a:off x="2574020" y="5264373"/>
            <a:ext cx="467944" cy="1004601"/>
          </a:xfrm>
          <a:prstGeom prst="curvedLeftArrow">
            <a:avLst>
              <a:gd name="adj1" fmla="val 17496"/>
              <a:gd name="adj2" fmla="val 35934"/>
              <a:gd name="adj3" fmla="val 5489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5"/>
    </mc:Choice>
    <mc:Fallback xmlns="">
      <p:transition spd="slow" advTm="16608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C450625-03D8-4FF9-8470-FD99D5CD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12" y="4569491"/>
            <a:ext cx="7599195" cy="2412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012EED-3F9E-47BB-9BAD-7AE617C3790F}"/>
              </a:ext>
            </a:extLst>
          </p:cNvPr>
          <p:cNvSpPr/>
          <p:nvPr/>
        </p:nvSpPr>
        <p:spPr>
          <a:xfrm>
            <a:off x="3253155" y="4586190"/>
            <a:ext cx="852855" cy="143187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EFCAAF-4DEE-42FA-A533-28F447B66612}"/>
              </a:ext>
            </a:extLst>
          </p:cNvPr>
          <p:cNvSpPr/>
          <p:nvPr/>
        </p:nvSpPr>
        <p:spPr>
          <a:xfrm>
            <a:off x="3253153" y="4732790"/>
            <a:ext cx="1749670" cy="176566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5F4CB1-C8B2-4B06-9329-EDB1B81604BC}"/>
              </a:ext>
            </a:extLst>
          </p:cNvPr>
          <p:cNvSpPr/>
          <p:nvPr/>
        </p:nvSpPr>
        <p:spPr>
          <a:xfrm>
            <a:off x="3253153" y="4902743"/>
            <a:ext cx="5565532" cy="165677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28F1A-3F1D-4AFD-9E33-F1D9C9B8BAA5}"/>
              </a:ext>
            </a:extLst>
          </p:cNvPr>
          <p:cNvSpPr/>
          <p:nvPr/>
        </p:nvSpPr>
        <p:spPr>
          <a:xfrm>
            <a:off x="3253154" y="5053589"/>
            <a:ext cx="3604847" cy="195419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575AB1-3E6B-4B1C-B5E9-4D356B6C40A2}"/>
              </a:ext>
            </a:extLst>
          </p:cNvPr>
          <p:cNvSpPr/>
          <p:nvPr/>
        </p:nvSpPr>
        <p:spPr>
          <a:xfrm>
            <a:off x="3449516" y="5952877"/>
            <a:ext cx="1755530" cy="175176"/>
          </a:xfrm>
          <a:prstGeom prst="rect">
            <a:avLst/>
          </a:prstGeom>
          <a:solidFill>
            <a:srgbClr val="F0A9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4FF11-E0AE-4812-A52E-8D625396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009" y="3359598"/>
            <a:ext cx="1449558" cy="61272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Identifier of the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B65252-F600-4FF4-9F4D-0EA1EABF7081}"/>
              </a:ext>
            </a:extLst>
          </p:cNvPr>
          <p:cNvCxnSpPr>
            <a:cxnSpLocks/>
            <a:stCxn id="12" idx="2"/>
            <a:endCxn id="6" idx="3"/>
          </p:cNvCxnSpPr>
          <p:nvPr/>
        </p:nvCxnSpPr>
        <p:spPr>
          <a:xfrm flipH="1">
            <a:off x="4106010" y="3972327"/>
            <a:ext cx="724779" cy="685457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A20ED-CBCB-4570-AE67-63260AE0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195" y="3797700"/>
            <a:ext cx="1449558" cy="61272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that will be displayed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FB7AC3-568A-4D77-8E4A-26B3E54DD334}"/>
              </a:ext>
            </a:extLst>
          </p:cNvPr>
          <p:cNvCxnSpPr>
            <a:cxnSpLocks/>
            <a:stCxn id="16" idx="2"/>
            <a:endCxn id="7" idx="3"/>
          </p:cNvCxnSpPr>
          <p:nvPr/>
        </p:nvCxnSpPr>
        <p:spPr>
          <a:xfrm flipH="1">
            <a:off x="5002824" y="4410429"/>
            <a:ext cx="1473151" cy="410645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F1AA53-1D63-4350-9DAB-9874D03EB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125" y="3521935"/>
            <a:ext cx="1449558" cy="955851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 to logo for the application (image name has to be the same as id)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8948A0-2870-484C-B52E-298AFFB671F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673904" y="4477786"/>
            <a:ext cx="158408" cy="517199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FCE21E-C53D-4ADB-B7BE-3F513BB6A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5431" y="4643060"/>
            <a:ext cx="1449558" cy="61272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C4D4E"/>
            </a:solidFill>
            <a:prstDash val="solid"/>
            <a:miter lim="800000"/>
          </a:ln>
          <a:effectLst>
            <a:softEdge rad="127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of GAMS model file (without ‘.</a:t>
            </a:r>
            <a:r>
              <a:rPr lang="en-US" sz="1200" dirty="0" err="1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gms</a:t>
            </a:r>
            <a:r>
              <a:rPr lang="en-US" sz="1200" dirty="0">
                <a:solidFill>
                  <a:srgbClr val="4C4D4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DAC4C3-DD4E-4BA0-9E5C-7A4246E14A68}"/>
              </a:ext>
            </a:extLst>
          </p:cNvPr>
          <p:cNvCxnSpPr>
            <a:cxnSpLocks/>
            <a:stCxn id="24" idx="2"/>
            <a:endCxn id="11" idx="3"/>
          </p:cNvCxnSpPr>
          <p:nvPr/>
        </p:nvCxnSpPr>
        <p:spPr>
          <a:xfrm flipH="1">
            <a:off x="5205046" y="5255789"/>
            <a:ext cx="4735164" cy="784677"/>
          </a:xfrm>
          <a:prstGeom prst="straightConnector1">
            <a:avLst/>
          </a:prstGeom>
          <a:ln>
            <a:solidFill>
              <a:srgbClr val="4C4D4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7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29811</TotalTime>
  <Words>806</Words>
  <Application>Microsoft Office PowerPoint</Application>
  <PresentationFormat>Custom</PresentationFormat>
  <Paragraphs>190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Courier New</vt:lpstr>
      <vt:lpstr>Consolas</vt:lpstr>
      <vt:lpstr>Montserrat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Analyses – Example (external)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franz nelissen</dc:creator>
  <cp:lastModifiedBy>Robin</cp:lastModifiedBy>
  <cp:revision>2178</cp:revision>
  <cp:lastPrinted>2017-08-23T14:13:59Z</cp:lastPrinted>
  <dcterms:created xsi:type="dcterms:W3CDTF">2014-03-22T07:50:42Z</dcterms:created>
  <dcterms:modified xsi:type="dcterms:W3CDTF">2019-01-28T15:26:38Z</dcterms:modified>
</cp:coreProperties>
</file>